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3" r:id="rId2"/>
  </p:sldMasterIdLst>
  <p:notesMasterIdLst>
    <p:notesMasterId r:id="rId29"/>
  </p:notesMasterIdLst>
  <p:handoutMasterIdLst>
    <p:handoutMasterId r:id="rId30"/>
  </p:handoutMasterIdLst>
  <p:sldIdLst>
    <p:sldId id="438" r:id="rId3"/>
    <p:sldId id="440" r:id="rId4"/>
    <p:sldId id="343" r:id="rId5"/>
    <p:sldId id="407" r:id="rId6"/>
    <p:sldId id="408" r:id="rId7"/>
    <p:sldId id="409" r:id="rId8"/>
    <p:sldId id="410" r:id="rId9"/>
    <p:sldId id="419" r:id="rId10"/>
    <p:sldId id="420" r:id="rId11"/>
    <p:sldId id="372" r:id="rId12"/>
    <p:sldId id="363" r:id="rId13"/>
    <p:sldId id="421" r:id="rId14"/>
    <p:sldId id="422" r:id="rId15"/>
    <p:sldId id="423" r:id="rId16"/>
    <p:sldId id="424" r:id="rId17"/>
    <p:sldId id="374" r:id="rId18"/>
    <p:sldId id="375" r:id="rId19"/>
    <p:sldId id="373" r:id="rId20"/>
    <p:sldId id="413" r:id="rId21"/>
    <p:sldId id="441" r:id="rId22"/>
    <p:sldId id="414" r:id="rId23"/>
    <p:sldId id="442" r:id="rId24"/>
    <p:sldId id="425" r:id="rId25"/>
    <p:sldId id="412" r:id="rId26"/>
    <p:sldId id="444" r:id="rId27"/>
    <p:sldId id="443" r:id="rId28"/>
  </p:sldIdLst>
  <p:sldSz cx="9144000" cy="6858000" type="screen4x3"/>
  <p:notesSz cx="6858000" cy="9199563"/>
  <p:defaultTextStyle>
    <a:defPPr>
      <a:defRPr lang="en-US"/>
    </a:defPPr>
    <a:lvl1pPr algn="l" rtl="0" eaLnBrk="0" fontAlgn="base" hangingPunct="0">
      <a:spcBef>
        <a:spcPct val="0"/>
      </a:spcBef>
      <a:spcAft>
        <a:spcPct val="0"/>
      </a:spcAft>
      <a:defRPr sz="2800"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sz="2800"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sz="2800"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Garamond" pitchFamily="18" charset="0"/>
        <a:ea typeface="+mn-ea"/>
        <a:cs typeface="+mn-cs"/>
      </a:defRPr>
    </a:lvl5pPr>
    <a:lvl6pPr marL="2286000" algn="l" defTabSz="914400" rtl="0" eaLnBrk="1" latinLnBrk="0" hangingPunct="1">
      <a:defRPr sz="2800" kern="1200">
        <a:solidFill>
          <a:schemeClr val="tx1"/>
        </a:solidFill>
        <a:latin typeface="Garamond" pitchFamily="18" charset="0"/>
        <a:ea typeface="+mn-ea"/>
        <a:cs typeface="+mn-cs"/>
      </a:defRPr>
    </a:lvl6pPr>
    <a:lvl7pPr marL="2743200" algn="l" defTabSz="914400" rtl="0" eaLnBrk="1" latinLnBrk="0" hangingPunct="1">
      <a:defRPr sz="2800" kern="1200">
        <a:solidFill>
          <a:schemeClr val="tx1"/>
        </a:solidFill>
        <a:latin typeface="Garamond" pitchFamily="18" charset="0"/>
        <a:ea typeface="+mn-ea"/>
        <a:cs typeface="+mn-cs"/>
      </a:defRPr>
    </a:lvl7pPr>
    <a:lvl8pPr marL="3200400" algn="l" defTabSz="914400" rtl="0" eaLnBrk="1" latinLnBrk="0" hangingPunct="1">
      <a:defRPr sz="2800" kern="1200">
        <a:solidFill>
          <a:schemeClr val="tx1"/>
        </a:solidFill>
        <a:latin typeface="Garamond" pitchFamily="18" charset="0"/>
        <a:ea typeface="+mn-ea"/>
        <a:cs typeface="+mn-cs"/>
      </a:defRPr>
    </a:lvl8pPr>
    <a:lvl9pPr marL="3657600" algn="l" defTabSz="914400" rtl="0" eaLnBrk="1" latinLnBrk="0" hangingPunct="1">
      <a:defRPr sz="2800" kern="1200">
        <a:solidFill>
          <a:schemeClr val="tx1"/>
        </a:solidFill>
        <a:latin typeface="Garamond"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7">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0099CC"/>
    <a:srgbClr val="0000FF"/>
    <a:srgbClr val="33CCFF"/>
    <a:srgbClr val="800080"/>
    <a:srgbClr val="6666FF"/>
    <a:srgbClr val="33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86000" autoAdjust="0"/>
  </p:normalViewPr>
  <p:slideViewPr>
    <p:cSldViewPr snapToGrid="0">
      <p:cViewPr varScale="1">
        <p:scale>
          <a:sx n="94" d="100"/>
          <a:sy n="94" d="100"/>
        </p:scale>
        <p:origin x="1410"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00" d="100"/>
        <a:sy n="100" d="100"/>
      </p:scale>
      <p:origin x="0" y="-3438"/>
    </p:cViewPr>
  </p:sorterViewPr>
  <p:notesViewPr>
    <p:cSldViewPr snapToGrid="0">
      <p:cViewPr>
        <p:scale>
          <a:sx n="100" d="100"/>
          <a:sy n="100" d="100"/>
        </p:scale>
        <p:origin x="-816" y="-72"/>
      </p:cViewPr>
      <p:guideLst>
        <p:guide orient="horz" pos="2897"/>
        <p:guide pos="215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1026"/>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defTabSz="901700">
              <a:defRPr sz="1100">
                <a:latin typeface="Times New Roman" pitchFamily="18" charset="0"/>
              </a:defRPr>
            </a:lvl1pPr>
          </a:lstStyle>
          <a:p>
            <a:endParaRPr lang="en-US"/>
          </a:p>
        </p:txBody>
      </p:sp>
      <p:sp>
        <p:nvSpPr>
          <p:cNvPr id="119811" name="Rectangle 1027"/>
          <p:cNvSpPr>
            <a:spLocks noGrp="1" noChangeArrowheads="1"/>
          </p:cNvSpPr>
          <p:nvPr>
            <p:ph type="dt" sz="quarter" idx="1"/>
          </p:nvPr>
        </p:nvSpPr>
        <p:spPr bwMode="auto">
          <a:xfrm>
            <a:off x="3873500" y="0"/>
            <a:ext cx="2946400" cy="495300"/>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algn="r" defTabSz="901700">
              <a:defRPr sz="1100">
                <a:latin typeface="Times New Roman" pitchFamily="18" charset="0"/>
              </a:defRPr>
            </a:lvl1pPr>
          </a:lstStyle>
          <a:p>
            <a:endParaRPr lang="en-US"/>
          </a:p>
        </p:txBody>
      </p:sp>
      <p:sp>
        <p:nvSpPr>
          <p:cNvPr id="119812" name="Rectangle 1028"/>
          <p:cNvSpPr>
            <a:spLocks noGrp="1" noChangeArrowheads="1"/>
          </p:cNvSpPr>
          <p:nvPr>
            <p:ph type="ftr" sz="quarter" idx="2"/>
          </p:nvPr>
        </p:nvSpPr>
        <p:spPr bwMode="auto">
          <a:xfrm>
            <a:off x="0" y="8704263"/>
            <a:ext cx="2944813" cy="49530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defTabSz="901700">
              <a:defRPr sz="1100">
                <a:latin typeface="Times New Roman" pitchFamily="18" charset="0"/>
              </a:defRPr>
            </a:lvl1pPr>
          </a:lstStyle>
          <a:p>
            <a:endParaRPr lang="en-US"/>
          </a:p>
        </p:txBody>
      </p:sp>
      <p:sp>
        <p:nvSpPr>
          <p:cNvPr id="119813" name="Rectangle 1029"/>
          <p:cNvSpPr>
            <a:spLocks noGrp="1" noChangeArrowheads="1"/>
          </p:cNvSpPr>
          <p:nvPr>
            <p:ph type="sldNum" sz="quarter" idx="3"/>
          </p:nvPr>
        </p:nvSpPr>
        <p:spPr bwMode="auto">
          <a:xfrm>
            <a:off x="3873500" y="8704263"/>
            <a:ext cx="2946400" cy="49530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algn="r" defTabSz="901700">
              <a:defRPr sz="1100">
                <a:latin typeface="Times New Roman" pitchFamily="18" charset="0"/>
              </a:defRPr>
            </a:lvl1pPr>
          </a:lstStyle>
          <a:p>
            <a:fld id="{3BCAEC4D-7E3C-458B-BABC-A29F4FEE32CA}" type="slidenum">
              <a:rPr lang="en-US"/>
              <a:pPr/>
              <a:t>‹#›</a:t>
            </a:fld>
            <a:endParaRPr lang="en-US"/>
          </a:p>
        </p:txBody>
      </p:sp>
    </p:spTree>
    <p:extLst>
      <p:ext uri="{BB962C8B-B14F-4D97-AF65-F5344CB8AC3E}">
        <p14:creationId xmlns:p14="http://schemas.microsoft.com/office/powerpoint/2010/main" val="2279945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51163" cy="493713"/>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defTabSz="901700">
              <a:defRPr sz="1100">
                <a:latin typeface="Times New Roman" pitchFamily="18" charset="0"/>
              </a:defRPr>
            </a:lvl1pPr>
          </a:lstStyle>
          <a:p>
            <a:endParaRPr lang="en-US"/>
          </a:p>
        </p:txBody>
      </p:sp>
      <p:sp>
        <p:nvSpPr>
          <p:cNvPr id="12291" name="Rectangle 3"/>
          <p:cNvSpPr>
            <a:spLocks noGrp="1" noChangeArrowheads="1"/>
          </p:cNvSpPr>
          <p:nvPr>
            <p:ph type="dt" idx="1"/>
          </p:nvPr>
        </p:nvSpPr>
        <p:spPr bwMode="auto">
          <a:xfrm>
            <a:off x="3883025" y="0"/>
            <a:ext cx="2949575" cy="493713"/>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algn="r" defTabSz="901700">
              <a:defRPr sz="1100">
                <a:latin typeface="Times New Roman" pitchFamily="18" charset="0"/>
              </a:defRPr>
            </a:lvl1pPr>
          </a:lstStyle>
          <a:p>
            <a:endParaRPr lang="en-US"/>
          </a:p>
        </p:txBody>
      </p:sp>
      <p:sp>
        <p:nvSpPr>
          <p:cNvPr id="12292" name="Rectangle 4"/>
          <p:cNvSpPr>
            <a:spLocks noGrp="1" noRot="1" noChangeAspect="1" noChangeArrowheads="1" noTextEdit="1"/>
          </p:cNvSpPr>
          <p:nvPr>
            <p:ph type="sldImg" idx="2"/>
          </p:nvPr>
        </p:nvSpPr>
        <p:spPr bwMode="auto">
          <a:xfrm>
            <a:off x="1150938" y="706438"/>
            <a:ext cx="4611687" cy="3459162"/>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31863" y="4378325"/>
            <a:ext cx="5048250" cy="4167188"/>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4" name="Rectangle 6"/>
          <p:cNvSpPr>
            <a:spLocks noGrp="1" noChangeArrowheads="1"/>
          </p:cNvSpPr>
          <p:nvPr>
            <p:ph type="ftr" sz="quarter" idx="4"/>
          </p:nvPr>
        </p:nvSpPr>
        <p:spPr bwMode="auto">
          <a:xfrm>
            <a:off x="0" y="8756650"/>
            <a:ext cx="2951163" cy="42545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defTabSz="901700">
              <a:defRPr sz="1100">
                <a:latin typeface="Times New Roman" pitchFamily="18" charset="0"/>
              </a:defRPr>
            </a:lvl1pPr>
          </a:lstStyle>
          <a:p>
            <a:endParaRPr lang="en-US"/>
          </a:p>
        </p:txBody>
      </p:sp>
      <p:sp>
        <p:nvSpPr>
          <p:cNvPr id="12295" name="Rectangle 7"/>
          <p:cNvSpPr>
            <a:spLocks noGrp="1" noChangeArrowheads="1"/>
          </p:cNvSpPr>
          <p:nvPr>
            <p:ph type="sldNum" sz="quarter" idx="5"/>
          </p:nvPr>
        </p:nvSpPr>
        <p:spPr bwMode="auto">
          <a:xfrm>
            <a:off x="3883025" y="8756650"/>
            <a:ext cx="2949575" cy="42545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algn="r" defTabSz="901700">
              <a:defRPr sz="1100">
                <a:latin typeface="Times New Roman" pitchFamily="18" charset="0"/>
              </a:defRPr>
            </a:lvl1pPr>
          </a:lstStyle>
          <a:p>
            <a:fld id="{1B45088C-B03C-4599-A54A-4F2F2D7AD1B9}" type="slidenum">
              <a:rPr lang="en-US"/>
              <a:pPr/>
              <a:t>‹#›</a:t>
            </a:fld>
            <a:endParaRPr lang="en-US"/>
          </a:p>
        </p:txBody>
      </p:sp>
    </p:spTree>
    <p:extLst>
      <p:ext uri="{BB962C8B-B14F-4D97-AF65-F5344CB8AC3E}">
        <p14:creationId xmlns:p14="http://schemas.microsoft.com/office/powerpoint/2010/main" val="731871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067E0-275B-4E40-8514-8BEB5590B8AC}" type="slidenum">
              <a:rPr lang="en-US"/>
              <a:pPr/>
              <a:t>3</a:t>
            </a:fld>
            <a:endParaRPr 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r>
              <a:rPr lang="en-US" sz="500">
                <a:solidFill>
                  <a:srgbClr val="000000"/>
                </a:solidFill>
                <a:latin typeface="Garamond" pitchFamily="18" charset="0"/>
                <a:cs typeface="Times New Roman" pitchFamily="18" charset="0"/>
              </a:rPr>
              <a:t>Figure 1. Physical Processes involved in Runoff Generation.</a:t>
            </a:r>
          </a:p>
        </p:txBody>
      </p:sp>
    </p:spTree>
    <p:extLst>
      <p:ext uri="{BB962C8B-B14F-4D97-AF65-F5344CB8AC3E}">
        <p14:creationId xmlns:p14="http://schemas.microsoft.com/office/powerpoint/2010/main" val="129340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E648F-05BB-4C12-A35A-67C930528AC1}" type="slidenum">
              <a:rPr lang="en-US"/>
              <a:pPr/>
              <a:t>4</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r>
              <a:rPr lang="en-US"/>
              <a:t>Figure 2.  Pathways followed by subsurface runoff on hillslopes</a:t>
            </a:r>
          </a:p>
        </p:txBody>
      </p:sp>
    </p:spTree>
    <p:extLst>
      <p:ext uri="{BB962C8B-B14F-4D97-AF65-F5344CB8AC3E}">
        <p14:creationId xmlns:p14="http://schemas.microsoft.com/office/powerpoint/2010/main" val="72025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5A336B-6600-42A3-AB98-70546A050ACF}" type="slidenum">
              <a:rPr lang="en-US"/>
              <a:pPr/>
              <a:t>6</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pPr>
              <a:spcBef>
                <a:spcPct val="0"/>
              </a:spcBef>
            </a:pPr>
            <a:r>
              <a:rPr lang="en-US"/>
              <a:t>Figure 4. Relation between runoff and depth to groundwater for two different locations in the Svartberget catchment (Seibert et al., 2003)</a:t>
            </a:r>
          </a:p>
          <a:p>
            <a:endParaRPr lang="en-US"/>
          </a:p>
        </p:txBody>
      </p:sp>
    </p:spTree>
    <p:extLst>
      <p:ext uri="{BB962C8B-B14F-4D97-AF65-F5344CB8AC3E}">
        <p14:creationId xmlns:p14="http://schemas.microsoft.com/office/powerpoint/2010/main" val="238862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238E5D-BB1A-4B0B-9EA9-BC2E11980CE1}" type="slidenum">
              <a:rPr lang="en-US"/>
              <a:pPr/>
              <a:t>23</a:t>
            </a:fld>
            <a:endParaRPr lang="en-US"/>
          </a:p>
        </p:txBody>
      </p:sp>
      <p:sp>
        <p:nvSpPr>
          <p:cNvPr id="311298" name="Rectangle 2"/>
          <p:cNvSpPr>
            <a:spLocks noGrp="1" noRot="1" noChangeAspect="1" noChangeArrowheads="1" noTextEdit="1"/>
          </p:cNvSpPr>
          <p:nvPr>
            <p:ph type="sldImg"/>
          </p:nvPr>
        </p:nvSpPr>
        <p:spPr>
          <a:xfrm>
            <a:off x="1152525" y="706438"/>
            <a:ext cx="4610100" cy="3459162"/>
          </a:xfrm>
          <a:ln/>
        </p:spPr>
      </p:sp>
      <p:sp>
        <p:nvSpPr>
          <p:cNvPr id="311299" name="Rectangle 3"/>
          <p:cNvSpPr>
            <a:spLocks noGrp="1" noChangeArrowheads="1"/>
          </p:cNvSpPr>
          <p:nvPr>
            <p:ph type="body" idx="1"/>
          </p:nvPr>
        </p:nvSpPr>
        <p:spPr/>
        <p:txBody>
          <a:bodyPr/>
          <a:lstStyle/>
          <a:p>
            <a:pPr>
              <a:spcBef>
                <a:spcPct val="0"/>
              </a:spcBef>
            </a:pPr>
            <a:r>
              <a:rPr lang="en-US"/>
              <a:t>Figure 12.  Groundwater ridging subsurface stormflow processes in an area of high infiltration rate.</a:t>
            </a:r>
          </a:p>
          <a:p>
            <a:endParaRPr lang="en-US"/>
          </a:p>
        </p:txBody>
      </p:sp>
    </p:spTree>
    <p:extLst>
      <p:ext uri="{BB962C8B-B14F-4D97-AF65-F5344CB8AC3E}">
        <p14:creationId xmlns:p14="http://schemas.microsoft.com/office/powerpoint/2010/main" val="42497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2C0F945-20AD-4B25-B9EC-C31C5CE567E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2578" name="Rectangle 2"/>
          <p:cNvSpPr>
            <a:spLocks noRot="1" noChangeArrowheads="1" noTextEdit="1"/>
          </p:cNvSpPr>
          <p:nvPr>
            <p:ph type="sldImg"/>
          </p:nvPr>
        </p:nvSpPr>
        <p:spPr>
          <a:xfrm>
            <a:off x="1163638" y="701675"/>
            <a:ext cx="4584700" cy="3438525"/>
          </a:xfrm>
          <a:ln/>
        </p:spPr>
      </p:sp>
      <p:sp>
        <p:nvSpPr>
          <p:cNvPr id="152579" name="Rectangle 3"/>
          <p:cNvSpPr>
            <a:spLocks noGrp="1" noChangeArrowheads="1"/>
          </p:cNvSpPr>
          <p:nvPr>
            <p:ph type="body" idx="1"/>
          </p:nvPr>
        </p:nvSpPr>
        <p:spPr>
          <a:xfrm>
            <a:off x="931863" y="4351338"/>
            <a:ext cx="5048250" cy="4141787"/>
          </a:xfrm>
        </p:spPr>
        <p:txBody>
          <a:bodyPr/>
          <a:lstStyle/>
          <a:p>
            <a:r>
              <a:rPr lang="en-GB" altLang="en-US" sz="700">
                <a:latin typeface="Garamond" panose="02020404030301010803" pitchFamily="18" charset="0"/>
              </a:rPr>
              <a:t>Figure 13.  Hydrological Pathways involved in different runoff generation processes.  Infiltration excess pathways are shown in red.  Saturation excess and subsurface stormflow pathways are shown in blue.  Groundwater and baseflow pathways in black and Evapotranspiration is green.</a:t>
            </a:r>
            <a:endParaRPr lang="en-US" altLang="en-US" sz="700">
              <a:latin typeface="Garamond" panose="02020404030301010803" pitchFamily="18" charset="0"/>
            </a:endParaRPr>
          </a:p>
        </p:txBody>
      </p:sp>
    </p:spTree>
    <p:extLst>
      <p:ext uri="{BB962C8B-B14F-4D97-AF65-F5344CB8AC3E}">
        <p14:creationId xmlns:p14="http://schemas.microsoft.com/office/powerpoint/2010/main" val="62146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AA1D0F9-8E7E-4F76-9DCB-C17486CAA65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AD4C41C-26C4-47BF-BF27-4E29FA34645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381072-41C4-4F89-B947-8F647D490C6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82B8D59-65DA-44B4-AED1-961FB311B5D6}"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D3EF77-2684-4ADA-8B3D-8BBC3440A18C}" type="slidenum">
              <a:rPr lang="en-US" altLang="en-US"/>
              <a:pPr/>
              <a:t>‹#›</a:t>
            </a:fld>
            <a:endParaRPr lang="en-US" altLang="en-US"/>
          </a:p>
        </p:txBody>
      </p:sp>
    </p:spTree>
    <p:extLst>
      <p:ext uri="{BB962C8B-B14F-4D97-AF65-F5344CB8AC3E}">
        <p14:creationId xmlns:p14="http://schemas.microsoft.com/office/powerpoint/2010/main" val="371800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F2549FB-816C-482B-96D1-79F37BF54708}" type="slidenum">
              <a:rPr lang="en-US" altLang="en-US"/>
              <a:pPr/>
              <a:t>‹#›</a:t>
            </a:fld>
            <a:endParaRPr lang="en-US" altLang="en-US"/>
          </a:p>
        </p:txBody>
      </p:sp>
    </p:spTree>
    <p:extLst>
      <p:ext uri="{BB962C8B-B14F-4D97-AF65-F5344CB8AC3E}">
        <p14:creationId xmlns:p14="http://schemas.microsoft.com/office/powerpoint/2010/main" val="213366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2F4A960-1AED-4CCC-BC47-65C32C4CCF96}" type="slidenum">
              <a:rPr lang="en-US" altLang="en-US"/>
              <a:pPr/>
              <a:t>‹#›</a:t>
            </a:fld>
            <a:endParaRPr lang="en-US" altLang="en-US"/>
          </a:p>
        </p:txBody>
      </p:sp>
    </p:spTree>
    <p:extLst>
      <p:ext uri="{BB962C8B-B14F-4D97-AF65-F5344CB8AC3E}">
        <p14:creationId xmlns:p14="http://schemas.microsoft.com/office/powerpoint/2010/main" val="3494379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B89A4093-BBF7-45F5-BA31-23490CD6A598}" type="slidenum">
              <a:rPr lang="en-US" altLang="en-US"/>
              <a:pPr/>
              <a:t>‹#›</a:t>
            </a:fld>
            <a:endParaRPr lang="en-US" altLang="en-US"/>
          </a:p>
        </p:txBody>
      </p:sp>
    </p:spTree>
    <p:extLst>
      <p:ext uri="{BB962C8B-B14F-4D97-AF65-F5344CB8AC3E}">
        <p14:creationId xmlns:p14="http://schemas.microsoft.com/office/powerpoint/2010/main" val="1285560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93667BE7-0214-4E54-BF5C-A1D8C05972FF}" type="slidenum">
              <a:rPr lang="en-US" altLang="en-US"/>
              <a:pPr/>
              <a:t>‹#›</a:t>
            </a:fld>
            <a:endParaRPr lang="en-US" altLang="en-US"/>
          </a:p>
        </p:txBody>
      </p:sp>
    </p:spTree>
    <p:extLst>
      <p:ext uri="{BB962C8B-B14F-4D97-AF65-F5344CB8AC3E}">
        <p14:creationId xmlns:p14="http://schemas.microsoft.com/office/powerpoint/2010/main" val="60898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8CD4E71F-2C3F-4CAB-9C12-5A34A0D76FA2}" type="slidenum">
              <a:rPr lang="en-US" altLang="en-US"/>
              <a:pPr/>
              <a:t>‹#›</a:t>
            </a:fld>
            <a:endParaRPr lang="en-US" altLang="en-US"/>
          </a:p>
        </p:txBody>
      </p:sp>
    </p:spTree>
    <p:extLst>
      <p:ext uri="{BB962C8B-B14F-4D97-AF65-F5344CB8AC3E}">
        <p14:creationId xmlns:p14="http://schemas.microsoft.com/office/powerpoint/2010/main" val="1248447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E40208EC-09A7-4DCD-AE2F-BC9B23B6126B}" type="slidenum">
              <a:rPr lang="en-US" altLang="en-US"/>
              <a:pPr/>
              <a:t>‹#›</a:t>
            </a:fld>
            <a:endParaRPr lang="en-US" altLang="en-US"/>
          </a:p>
        </p:txBody>
      </p:sp>
    </p:spTree>
    <p:extLst>
      <p:ext uri="{BB962C8B-B14F-4D97-AF65-F5344CB8AC3E}">
        <p14:creationId xmlns:p14="http://schemas.microsoft.com/office/powerpoint/2010/main" val="364392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CAEC73-3815-4CC4-9DD2-743255C102D3}"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886EE4D-7154-489F-8289-CCC375E132B2}" type="slidenum">
              <a:rPr lang="en-US" altLang="en-US"/>
              <a:pPr/>
              <a:t>‹#›</a:t>
            </a:fld>
            <a:endParaRPr lang="en-US" altLang="en-US"/>
          </a:p>
        </p:txBody>
      </p:sp>
    </p:spTree>
    <p:extLst>
      <p:ext uri="{BB962C8B-B14F-4D97-AF65-F5344CB8AC3E}">
        <p14:creationId xmlns:p14="http://schemas.microsoft.com/office/powerpoint/2010/main" val="3309669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479D3C06-4D68-410F-A0EE-A258FA39D35C}" type="slidenum">
              <a:rPr lang="en-US" altLang="en-US"/>
              <a:pPr/>
              <a:t>‹#›</a:t>
            </a:fld>
            <a:endParaRPr lang="en-US" altLang="en-US"/>
          </a:p>
        </p:txBody>
      </p:sp>
    </p:spTree>
    <p:extLst>
      <p:ext uri="{BB962C8B-B14F-4D97-AF65-F5344CB8AC3E}">
        <p14:creationId xmlns:p14="http://schemas.microsoft.com/office/powerpoint/2010/main" val="657827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E6702CC8-D186-4300-BBC7-28CC469756F1}" type="slidenum">
              <a:rPr lang="en-US" altLang="en-US"/>
              <a:pPr/>
              <a:t>‹#›</a:t>
            </a:fld>
            <a:endParaRPr lang="en-US" altLang="en-US"/>
          </a:p>
        </p:txBody>
      </p:sp>
    </p:spTree>
    <p:extLst>
      <p:ext uri="{BB962C8B-B14F-4D97-AF65-F5344CB8AC3E}">
        <p14:creationId xmlns:p14="http://schemas.microsoft.com/office/powerpoint/2010/main" val="773140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B57990F-D904-47A0-9031-B93D75366E49}" type="slidenum">
              <a:rPr lang="en-US" altLang="en-US"/>
              <a:pPr/>
              <a:t>‹#›</a:t>
            </a:fld>
            <a:endParaRPr lang="en-US" altLang="en-US"/>
          </a:p>
        </p:txBody>
      </p:sp>
    </p:spTree>
    <p:extLst>
      <p:ext uri="{BB962C8B-B14F-4D97-AF65-F5344CB8AC3E}">
        <p14:creationId xmlns:p14="http://schemas.microsoft.com/office/powerpoint/2010/main" val="3280055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B92982-6A3B-4CB9-A389-2ECDCE0BF89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03E54C5-02D9-442E-A9DD-4CC48053393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F5A46B98-BC7F-4E73-882A-3453AD69083B}"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AF9BC387-2D75-413F-B60E-8F4FAC28162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2A77057-8628-4CD8-ABB3-5F1BCC4141E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E33AE61-EF6B-456D-9295-13C35DCD99C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6DF1737-C4E5-4EE6-8B65-3613DB42DE7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7E1A9882-1DBA-49AE-AB4C-AB87221A23B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4029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0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endParaRPr lang="en-US" altLang="en-US"/>
          </a:p>
        </p:txBody>
      </p:sp>
      <p:sp>
        <p:nvSpPr>
          <p:cNvPr id="140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endParaRPr lang="en-US" altLang="en-US"/>
          </a:p>
        </p:txBody>
      </p:sp>
      <p:sp>
        <p:nvSpPr>
          <p:cNvPr id="140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defRPr>
            </a:lvl1pPr>
          </a:lstStyle>
          <a:p>
            <a:fld id="{3B47AE25-E863-4B17-8B22-8C4520562581}" type="slidenum">
              <a:rPr lang="en-US" altLang="en-US"/>
              <a:pPr/>
              <a:t>‹#›</a:t>
            </a:fld>
            <a:endParaRPr lang="en-US" altLang="en-US"/>
          </a:p>
        </p:txBody>
      </p:sp>
    </p:spTree>
    <p:extLst>
      <p:ext uri="{BB962C8B-B14F-4D97-AF65-F5344CB8AC3E}">
        <p14:creationId xmlns:p14="http://schemas.microsoft.com/office/powerpoint/2010/main" val="29284857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2pPr>
      <a:lvl3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3pPr>
      <a:lvl4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4pPr>
      <a:lvl5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hydrology.neng.usu.edu/RRP/"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hyperlink" Target="http://hydrology.neng.usu.edu/RRP/"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hyperlink" Target="http://hydrology.neng.usu.edu/RRP/"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hydrology.usu.edu/RRP"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cof.orst.edu/cof/fe/watershd/fe537/bpapers.html" TargetMode="External"/><Relationship Id="rId4" Type="http://schemas.openxmlformats.org/officeDocument/2006/relationships/hyperlink" Target="http://www.cof.orst.edu/cof/fe/watersh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image" Target="../media/image6.w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hydrology.neng.usu.edu/RRP/" TargetMode="External"/><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hydrology.neng.usu.edu/RRP/"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factors in the generation </a:t>
            </a:r>
            <a:r>
              <a:rPr lang="en-US" smtClean="0"/>
              <a:t>of runoff</a:t>
            </a:r>
            <a:endParaRPr lang="en-US" dirty="0"/>
          </a:p>
        </p:txBody>
      </p:sp>
      <p:sp>
        <p:nvSpPr>
          <p:cNvPr id="3" name="Content Placeholder 2"/>
          <p:cNvSpPr>
            <a:spLocks noGrp="1"/>
          </p:cNvSpPr>
          <p:nvPr>
            <p:ph idx="1"/>
          </p:nvPr>
        </p:nvSpPr>
        <p:spPr/>
        <p:txBody>
          <a:bodyPr/>
          <a:lstStyle/>
          <a:p>
            <a:pPr>
              <a:buNone/>
            </a:pPr>
            <a:r>
              <a:rPr lang="en-US" b="1" dirty="0" smtClean="0"/>
              <a:t>Learning objectives </a:t>
            </a:r>
          </a:p>
          <a:p>
            <a:r>
              <a:rPr lang="en-US" sz="2800" dirty="0" smtClean="0"/>
              <a:t>Be able to describe the processes involved in runoff generation</a:t>
            </a:r>
          </a:p>
          <a:p>
            <a:r>
              <a:rPr lang="en-US" sz="2800" dirty="0" smtClean="0"/>
              <a:t>Be able to distinguish between infiltration excess, saturation excess and subsurface </a:t>
            </a:r>
            <a:r>
              <a:rPr lang="en-US" sz="2800" dirty="0" err="1" smtClean="0"/>
              <a:t>stormflow</a:t>
            </a:r>
            <a:r>
              <a:rPr lang="en-US" sz="2800" dirty="0" smtClean="0"/>
              <a:t> runoff generation mechanisms and identify when and where each is more likely to occur</a:t>
            </a:r>
          </a:p>
          <a:p>
            <a:r>
              <a:rPr lang="en-US" sz="2800" dirty="0" smtClean="0"/>
              <a:t>Be able to describe the physical factors resulting in the occurrence of runoff by the different mechanisms</a:t>
            </a:r>
          </a:p>
          <a:p>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171" name="Group 11"/>
          <p:cNvGrpSpPr>
            <a:grpSpLocks/>
          </p:cNvGrpSpPr>
          <p:nvPr/>
        </p:nvGrpSpPr>
        <p:grpSpPr bwMode="auto">
          <a:xfrm>
            <a:off x="2419350" y="209550"/>
            <a:ext cx="5126038" cy="5372100"/>
            <a:chOff x="1639" y="132"/>
            <a:chExt cx="2396" cy="2511"/>
          </a:xfrm>
        </p:grpSpPr>
        <p:pic>
          <p:nvPicPr>
            <p:cNvPr id="220164" name="Picture 4" descr="~AUT0004"/>
            <p:cNvPicPr>
              <a:picLocks noChangeAspect="1" noChangeArrowheads="1"/>
            </p:cNvPicPr>
            <p:nvPr/>
          </p:nvPicPr>
          <p:blipFill>
            <a:blip r:embed="rId2" cstate="print"/>
            <a:srcRect/>
            <a:stretch>
              <a:fillRect/>
            </a:stretch>
          </p:blipFill>
          <p:spPr bwMode="auto">
            <a:xfrm>
              <a:off x="1639" y="132"/>
              <a:ext cx="2396" cy="2511"/>
            </a:xfrm>
            <a:prstGeom prst="rect">
              <a:avLst/>
            </a:prstGeom>
            <a:noFill/>
            <a:ln>
              <a:noFill/>
            </a:ln>
            <a:effectLst/>
          </p:spPr>
        </p:pic>
        <p:sp>
          <p:nvSpPr>
            <p:cNvPr id="220168" name="Rectangle 8"/>
            <p:cNvSpPr>
              <a:spLocks noChangeArrowheads="1"/>
            </p:cNvSpPr>
            <p:nvPr/>
          </p:nvSpPr>
          <p:spPr bwMode="auto">
            <a:xfrm>
              <a:off x="2788" y="1483"/>
              <a:ext cx="65" cy="77"/>
            </a:xfrm>
            <a:prstGeom prst="rect">
              <a:avLst/>
            </a:prstGeom>
            <a:solidFill>
              <a:schemeClr val="bg1"/>
            </a:solidFill>
            <a:ln w="9525">
              <a:noFill/>
              <a:miter lim="800000"/>
              <a:headEnd/>
              <a:tailEnd type="none" w="lg" len="lg"/>
            </a:ln>
            <a:effectLst/>
          </p:spPr>
          <p:txBody>
            <a:bodyPr wrap="none" anchor="ctr"/>
            <a:lstStyle/>
            <a:p>
              <a:endParaRPr lang="en-US"/>
            </a:p>
          </p:txBody>
        </p:sp>
        <p:sp>
          <p:nvSpPr>
            <p:cNvPr id="220167" name="Text Box 7"/>
            <p:cNvSpPr txBox="1">
              <a:spLocks noChangeArrowheads="1"/>
            </p:cNvSpPr>
            <p:nvPr/>
          </p:nvSpPr>
          <p:spPr bwMode="auto">
            <a:xfrm>
              <a:off x="2757" y="1457"/>
              <a:ext cx="211" cy="143"/>
            </a:xfrm>
            <a:prstGeom prst="rect">
              <a:avLst/>
            </a:prstGeom>
            <a:noFill/>
            <a:ln w="9525">
              <a:noFill/>
              <a:miter lim="800000"/>
              <a:headEnd/>
              <a:tailEnd type="none" w="lg" len="lg"/>
            </a:ln>
            <a:effectLst/>
          </p:spPr>
          <p:txBody>
            <a:bodyPr>
              <a:spAutoFit/>
            </a:bodyPr>
            <a:lstStyle/>
            <a:p>
              <a:pPr>
                <a:spcBef>
                  <a:spcPct val="50000"/>
                </a:spcBef>
              </a:pPr>
              <a:r>
                <a:rPr lang="en-US" sz="1400">
                  <a:latin typeface="Times New Roman" pitchFamily="18" charset="0"/>
                </a:rPr>
                <a:t>f</a:t>
              </a:r>
              <a:r>
                <a:rPr lang="en-US" sz="1400" baseline="-25000">
                  <a:latin typeface="Times New Roman" pitchFamily="18" charset="0"/>
                </a:rPr>
                <a:t>1</a:t>
              </a:r>
              <a:endParaRPr lang="en-US" sz="1400">
                <a:latin typeface="Times New Roman" pitchFamily="18" charset="0"/>
              </a:endParaRPr>
            </a:p>
          </p:txBody>
        </p:sp>
        <p:sp>
          <p:nvSpPr>
            <p:cNvPr id="220170" name="Rectangle 10"/>
            <p:cNvSpPr>
              <a:spLocks noChangeArrowheads="1"/>
            </p:cNvSpPr>
            <p:nvPr/>
          </p:nvSpPr>
          <p:spPr bwMode="auto">
            <a:xfrm>
              <a:off x="2081" y="1299"/>
              <a:ext cx="56" cy="81"/>
            </a:xfrm>
            <a:prstGeom prst="rect">
              <a:avLst/>
            </a:prstGeom>
            <a:solidFill>
              <a:schemeClr val="bg1"/>
            </a:solidFill>
            <a:ln w="9525">
              <a:noFill/>
              <a:miter lim="800000"/>
              <a:headEnd/>
              <a:tailEnd type="none" w="lg" len="lg"/>
            </a:ln>
            <a:effectLst/>
          </p:spPr>
          <p:txBody>
            <a:bodyPr wrap="none" anchor="ctr"/>
            <a:lstStyle/>
            <a:p>
              <a:endParaRPr lang="en-US"/>
            </a:p>
          </p:txBody>
        </p:sp>
        <p:sp>
          <p:nvSpPr>
            <p:cNvPr id="220169" name="Text Box 9"/>
            <p:cNvSpPr txBox="1">
              <a:spLocks noChangeArrowheads="1"/>
            </p:cNvSpPr>
            <p:nvPr/>
          </p:nvSpPr>
          <p:spPr bwMode="auto">
            <a:xfrm>
              <a:off x="2028" y="1261"/>
              <a:ext cx="211" cy="143"/>
            </a:xfrm>
            <a:prstGeom prst="rect">
              <a:avLst/>
            </a:prstGeom>
            <a:noFill/>
            <a:ln w="9525">
              <a:noFill/>
              <a:miter lim="800000"/>
              <a:headEnd/>
              <a:tailEnd type="none" w="lg" len="lg"/>
            </a:ln>
            <a:effectLst/>
          </p:spPr>
          <p:txBody>
            <a:bodyPr>
              <a:spAutoFit/>
            </a:bodyPr>
            <a:lstStyle/>
            <a:p>
              <a:pPr>
                <a:spcBef>
                  <a:spcPct val="50000"/>
                </a:spcBef>
              </a:pPr>
              <a:r>
                <a:rPr lang="en-US" sz="1400">
                  <a:latin typeface="Times New Roman" pitchFamily="18" charset="0"/>
                </a:rPr>
                <a:t>f</a:t>
              </a:r>
              <a:r>
                <a:rPr lang="en-US" sz="1400" baseline="-25000">
                  <a:latin typeface="Times New Roman" pitchFamily="18" charset="0"/>
                </a:rPr>
                <a:t>0</a:t>
              </a:r>
              <a:endParaRPr lang="en-US" sz="1400">
                <a:latin typeface="Times New Roman" pitchFamily="18" charset="0"/>
              </a:endParaRPr>
            </a:p>
          </p:txBody>
        </p:sp>
      </p:grpSp>
      <p:sp>
        <p:nvSpPr>
          <p:cNvPr id="220166" name="Rectangle 6"/>
          <p:cNvSpPr>
            <a:spLocks noChangeArrowheads="1"/>
          </p:cNvSpPr>
          <p:nvPr/>
        </p:nvSpPr>
        <p:spPr bwMode="auto">
          <a:xfrm>
            <a:off x="334963" y="5370513"/>
            <a:ext cx="8578850" cy="1314450"/>
          </a:xfrm>
          <a:prstGeom prst="rect">
            <a:avLst/>
          </a:prstGeom>
          <a:noFill/>
          <a:ln w="9525">
            <a:noFill/>
            <a:miter lim="800000"/>
            <a:headEnd/>
            <a:tailEnd type="none" w="lg" len="lg"/>
          </a:ln>
          <a:effectLst/>
        </p:spPr>
        <p:txBody>
          <a:bodyPr anchor="ctr">
            <a:spAutoFit/>
          </a:bodyPr>
          <a:lstStyle/>
          <a:p>
            <a:r>
              <a:rPr lang="en-US" sz="1600"/>
              <a:t>Figure 7.  Rainfall, runoff, infiltration and surface storage during a natural rainstorm.  The shaded areas under the rainfall graph represent precipitation falling at a rate exceeding the infiltration rate.  The dark grey area represents rainfall that enters depression storage, which is filled before runoff occurs.  The light grey shading represents rainfall that becomes overland flow.  The initial infiltration rate is f</a:t>
            </a:r>
            <a:r>
              <a:rPr lang="en-US" sz="1600" baseline="-25000"/>
              <a:t>0</a:t>
            </a:r>
            <a:r>
              <a:rPr lang="en-US" sz="1600"/>
              <a:t>, and f</a:t>
            </a:r>
            <a:r>
              <a:rPr lang="en-US" sz="1600" baseline="-25000"/>
              <a:t>1</a:t>
            </a:r>
            <a:r>
              <a:rPr lang="en-US" sz="1600"/>
              <a:t> is the final constant rate of infiltration approached in large storms.  (from Dunne and Leopold, 1978)</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8" name="Picture 4" descr="ttt"/>
          <p:cNvPicPr>
            <a:picLocks noGrp="1" noChangeAspect="1" noChangeArrowheads="1"/>
          </p:cNvPicPr>
          <p:nvPr>
            <p:ph/>
          </p:nvPr>
        </p:nvPicPr>
        <p:blipFill>
          <a:blip r:embed="rId2" cstate="print"/>
          <a:srcRect b="14508"/>
          <a:stretch>
            <a:fillRect/>
          </a:stretch>
        </p:blipFill>
        <p:spPr>
          <a:xfrm>
            <a:off x="176213" y="0"/>
            <a:ext cx="8712200" cy="5470525"/>
          </a:xfrm>
          <a:noFill/>
          <a:ln/>
        </p:spPr>
      </p:pic>
      <p:sp>
        <p:nvSpPr>
          <p:cNvPr id="205830" name="Text Box 6"/>
          <p:cNvSpPr txBox="1">
            <a:spLocks noChangeArrowheads="1"/>
          </p:cNvSpPr>
          <p:nvPr/>
        </p:nvSpPr>
        <p:spPr bwMode="auto">
          <a:xfrm>
            <a:off x="427038" y="5748338"/>
            <a:ext cx="8204200" cy="366712"/>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Overland flow moves downslope as an irregular sheet (from Dunne and Leopold, 1978)</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195" name="Group 19"/>
          <p:cNvGrpSpPr>
            <a:grpSpLocks/>
          </p:cNvGrpSpPr>
          <p:nvPr/>
        </p:nvGrpSpPr>
        <p:grpSpPr bwMode="auto">
          <a:xfrm>
            <a:off x="234950" y="1377950"/>
            <a:ext cx="8726488" cy="3133725"/>
            <a:chOff x="148" y="868"/>
            <a:chExt cx="5497" cy="1974"/>
          </a:xfrm>
        </p:grpSpPr>
        <p:pic>
          <p:nvPicPr>
            <p:cNvPr id="306181" name="Picture 5"/>
            <p:cNvPicPr>
              <a:picLocks noChangeAspect="1" noChangeArrowheads="1"/>
            </p:cNvPicPr>
            <p:nvPr/>
          </p:nvPicPr>
          <p:blipFill>
            <a:blip r:embed="rId2" cstate="print"/>
            <a:srcRect/>
            <a:stretch>
              <a:fillRect/>
            </a:stretch>
          </p:blipFill>
          <p:spPr bwMode="auto">
            <a:xfrm>
              <a:off x="148" y="868"/>
              <a:ext cx="5497" cy="1974"/>
            </a:xfrm>
            <a:prstGeom prst="rect">
              <a:avLst/>
            </a:prstGeom>
            <a:noFill/>
          </p:spPr>
        </p:pic>
        <p:sp>
          <p:nvSpPr>
            <p:cNvPr id="306182" name="Text Box 6"/>
            <p:cNvSpPr txBox="1">
              <a:spLocks noChangeAspect="1" noChangeArrowheads="1"/>
            </p:cNvSpPr>
            <p:nvPr/>
          </p:nvSpPr>
          <p:spPr bwMode="auto">
            <a:xfrm>
              <a:off x="177" y="885"/>
              <a:ext cx="4372" cy="250"/>
            </a:xfrm>
            <a:prstGeom prst="rect">
              <a:avLst/>
            </a:prstGeom>
            <a:noFill/>
            <a:ln w="9525">
              <a:noFill/>
              <a:miter lim="800000"/>
              <a:headEnd/>
              <a:tailEnd/>
            </a:ln>
            <a:effectLst/>
          </p:spPr>
          <p:txBody>
            <a:bodyPr>
              <a:spAutoFit/>
            </a:bodyPr>
            <a:lstStyle/>
            <a:p>
              <a:pPr>
                <a:spcBef>
                  <a:spcPct val="50000"/>
                </a:spcBef>
              </a:pPr>
              <a:r>
                <a:rPr lang="en-US" sz="2000">
                  <a:latin typeface="Times New Roman" pitchFamily="18" charset="0"/>
                </a:rPr>
                <a:t>(b) Partial area infiltration excess overland flow</a:t>
              </a:r>
            </a:p>
          </p:txBody>
        </p:sp>
        <p:sp>
          <p:nvSpPr>
            <p:cNvPr id="306183" name="Line 7"/>
            <p:cNvSpPr>
              <a:spLocks noChangeAspect="1" noChangeShapeType="1"/>
            </p:cNvSpPr>
            <p:nvPr/>
          </p:nvSpPr>
          <p:spPr bwMode="auto">
            <a:xfrm>
              <a:off x="2095" y="1870"/>
              <a:ext cx="0" cy="365"/>
            </a:xfrm>
            <a:prstGeom prst="line">
              <a:avLst/>
            </a:prstGeom>
            <a:noFill/>
            <a:ln w="9525">
              <a:solidFill>
                <a:schemeClr val="tx1"/>
              </a:solidFill>
              <a:round/>
              <a:headEnd/>
              <a:tailEnd type="triangle" w="lg" len="lg"/>
            </a:ln>
            <a:effectLst/>
          </p:spPr>
          <p:txBody>
            <a:bodyPr/>
            <a:lstStyle/>
            <a:p>
              <a:endParaRPr lang="en-US"/>
            </a:p>
          </p:txBody>
        </p:sp>
        <p:sp>
          <p:nvSpPr>
            <p:cNvPr id="306184" name="Line 8"/>
            <p:cNvSpPr>
              <a:spLocks noChangeAspect="1" noChangeShapeType="1"/>
            </p:cNvSpPr>
            <p:nvPr/>
          </p:nvSpPr>
          <p:spPr bwMode="auto">
            <a:xfrm>
              <a:off x="4020" y="1213"/>
              <a:ext cx="0" cy="443"/>
            </a:xfrm>
            <a:prstGeom prst="line">
              <a:avLst/>
            </a:prstGeom>
            <a:noFill/>
            <a:ln w="9525">
              <a:solidFill>
                <a:schemeClr val="tx1"/>
              </a:solidFill>
              <a:round/>
              <a:headEnd/>
              <a:tailEnd type="triangle" w="lg" len="lg"/>
            </a:ln>
            <a:effectLst/>
          </p:spPr>
          <p:txBody>
            <a:bodyPr/>
            <a:lstStyle/>
            <a:p>
              <a:endParaRPr lang="en-US"/>
            </a:p>
          </p:txBody>
        </p:sp>
        <p:sp>
          <p:nvSpPr>
            <p:cNvPr id="306185" name="Line 9"/>
            <p:cNvSpPr>
              <a:spLocks noChangeAspect="1" noChangeShapeType="1"/>
            </p:cNvSpPr>
            <p:nvPr/>
          </p:nvSpPr>
          <p:spPr bwMode="auto">
            <a:xfrm>
              <a:off x="905" y="2161"/>
              <a:ext cx="0" cy="442"/>
            </a:xfrm>
            <a:prstGeom prst="line">
              <a:avLst/>
            </a:prstGeom>
            <a:noFill/>
            <a:ln w="9525">
              <a:solidFill>
                <a:schemeClr val="tx1"/>
              </a:solidFill>
              <a:round/>
              <a:headEnd/>
              <a:tailEnd type="triangle" w="lg" len="lg"/>
            </a:ln>
            <a:effectLst/>
          </p:spPr>
          <p:txBody>
            <a:bodyPr/>
            <a:lstStyle/>
            <a:p>
              <a:endParaRPr lang="en-US"/>
            </a:p>
          </p:txBody>
        </p:sp>
        <p:sp>
          <p:nvSpPr>
            <p:cNvPr id="306186" name="Text Box 10"/>
            <p:cNvSpPr txBox="1">
              <a:spLocks noChangeAspect="1" noChangeArrowheads="1"/>
            </p:cNvSpPr>
            <p:nvPr/>
          </p:nvSpPr>
          <p:spPr bwMode="auto">
            <a:xfrm>
              <a:off x="603" y="2028"/>
              <a:ext cx="205" cy="250"/>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6187" name="Text Box 11"/>
            <p:cNvSpPr txBox="1">
              <a:spLocks noChangeAspect="1" noChangeArrowheads="1"/>
            </p:cNvSpPr>
            <p:nvPr/>
          </p:nvSpPr>
          <p:spPr bwMode="auto">
            <a:xfrm>
              <a:off x="2086" y="1879"/>
              <a:ext cx="205" cy="250"/>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6188" name="Text Box 12"/>
            <p:cNvSpPr txBox="1">
              <a:spLocks noChangeAspect="1" noChangeArrowheads="1"/>
            </p:cNvSpPr>
            <p:nvPr/>
          </p:nvSpPr>
          <p:spPr bwMode="auto">
            <a:xfrm>
              <a:off x="3728" y="1129"/>
              <a:ext cx="205" cy="250"/>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6189" name="Line 13"/>
            <p:cNvSpPr>
              <a:spLocks noChangeAspect="1" noChangeShapeType="1"/>
            </p:cNvSpPr>
            <p:nvPr/>
          </p:nvSpPr>
          <p:spPr bwMode="auto">
            <a:xfrm flipH="1">
              <a:off x="1261" y="2207"/>
              <a:ext cx="549" cy="115"/>
            </a:xfrm>
            <a:prstGeom prst="line">
              <a:avLst/>
            </a:prstGeom>
            <a:noFill/>
            <a:ln w="9525">
              <a:solidFill>
                <a:schemeClr val="tx1"/>
              </a:solidFill>
              <a:round/>
              <a:headEnd/>
              <a:tailEnd type="triangle" w="lg" len="lg"/>
            </a:ln>
            <a:effectLst/>
          </p:spPr>
          <p:txBody>
            <a:bodyPr/>
            <a:lstStyle/>
            <a:p>
              <a:endParaRPr lang="en-US"/>
            </a:p>
          </p:txBody>
        </p:sp>
        <p:sp>
          <p:nvSpPr>
            <p:cNvPr id="306190" name="Text Box 14"/>
            <p:cNvSpPr txBox="1">
              <a:spLocks noChangeAspect="1" noChangeArrowheads="1"/>
            </p:cNvSpPr>
            <p:nvPr/>
          </p:nvSpPr>
          <p:spPr bwMode="auto">
            <a:xfrm>
              <a:off x="1375" y="1863"/>
              <a:ext cx="248" cy="250"/>
            </a:xfrm>
            <a:prstGeom prst="rect">
              <a:avLst/>
            </a:prstGeom>
            <a:noFill/>
            <a:ln w="9525">
              <a:noFill/>
              <a:miter lim="800000"/>
              <a:headEnd/>
              <a:tailEnd/>
            </a:ln>
            <a:effectLst/>
          </p:spPr>
          <p:txBody>
            <a:bodyPr wrap="none">
              <a:spAutoFit/>
            </a:bodyPr>
            <a:lstStyle/>
            <a:p>
              <a:r>
                <a:rPr lang="en-US" sz="2000">
                  <a:latin typeface="Times New Roman" pitchFamily="18" charset="0"/>
                </a:rPr>
                <a:t>q</a:t>
              </a:r>
              <a:r>
                <a:rPr lang="en-US" sz="2000" baseline="-25000">
                  <a:latin typeface="Times New Roman" pitchFamily="18" charset="0"/>
                </a:rPr>
                <a:t>o</a:t>
              </a:r>
              <a:endParaRPr lang="en-US" sz="2000">
                <a:latin typeface="Times New Roman" pitchFamily="18" charset="0"/>
              </a:endParaRPr>
            </a:p>
          </p:txBody>
        </p:sp>
        <p:sp>
          <p:nvSpPr>
            <p:cNvPr id="306191" name="Line 15"/>
            <p:cNvSpPr>
              <a:spLocks noChangeAspect="1" noChangeShapeType="1"/>
            </p:cNvSpPr>
            <p:nvPr/>
          </p:nvSpPr>
          <p:spPr bwMode="auto">
            <a:xfrm>
              <a:off x="2095" y="2392"/>
              <a:ext cx="0" cy="255"/>
            </a:xfrm>
            <a:prstGeom prst="line">
              <a:avLst/>
            </a:prstGeom>
            <a:noFill/>
            <a:ln w="9525">
              <a:solidFill>
                <a:schemeClr val="tx1"/>
              </a:solidFill>
              <a:round/>
              <a:headEnd/>
              <a:tailEnd type="triangle" w="lg" len="lg"/>
            </a:ln>
            <a:effectLst/>
          </p:spPr>
          <p:txBody>
            <a:bodyPr/>
            <a:lstStyle/>
            <a:p>
              <a:endParaRPr lang="en-US"/>
            </a:p>
          </p:txBody>
        </p:sp>
        <p:sp>
          <p:nvSpPr>
            <p:cNvPr id="306192" name="Text Box 16"/>
            <p:cNvSpPr txBox="1">
              <a:spLocks noChangeAspect="1" noChangeArrowheads="1"/>
            </p:cNvSpPr>
            <p:nvPr/>
          </p:nvSpPr>
          <p:spPr bwMode="auto">
            <a:xfrm>
              <a:off x="2122" y="2287"/>
              <a:ext cx="169" cy="250"/>
            </a:xfrm>
            <a:prstGeom prst="rect">
              <a:avLst/>
            </a:prstGeom>
            <a:noFill/>
            <a:ln w="9525">
              <a:noFill/>
              <a:miter lim="800000"/>
              <a:headEnd/>
              <a:tailEnd/>
            </a:ln>
            <a:effectLst/>
          </p:spPr>
          <p:txBody>
            <a:bodyPr wrap="none">
              <a:spAutoFit/>
            </a:bodyPr>
            <a:lstStyle/>
            <a:p>
              <a:r>
                <a:rPr lang="en-US" sz="2000">
                  <a:latin typeface="Times New Roman" pitchFamily="18" charset="0"/>
                </a:rPr>
                <a:t>f</a:t>
              </a:r>
            </a:p>
          </p:txBody>
        </p:sp>
        <p:sp>
          <p:nvSpPr>
            <p:cNvPr id="306193" name="Line 17"/>
            <p:cNvSpPr>
              <a:spLocks noChangeShapeType="1"/>
            </p:cNvSpPr>
            <p:nvPr/>
          </p:nvSpPr>
          <p:spPr bwMode="auto">
            <a:xfrm>
              <a:off x="1074" y="1845"/>
              <a:ext cx="187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306194" name="Text Box 18"/>
            <p:cNvSpPr txBox="1">
              <a:spLocks noChangeArrowheads="1"/>
            </p:cNvSpPr>
            <p:nvPr/>
          </p:nvSpPr>
          <p:spPr bwMode="auto">
            <a:xfrm>
              <a:off x="1024" y="1409"/>
              <a:ext cx="2112" cy="404"/>
            </a:xfrm>
            <a:prstGeom prst="rect">
              <a:avLst/>
            </a:prstGeom>
            <a:noFill/>
            <a:ln w="9525">
              <a:noFill/>
              <a:miter lim="800000"/>
              <a:headEnd/>
              <a:tailEnd type="none" w="lg" len="lg"/>
            </a:ln>
            <a:effectLst/>
          </p:spPr>
          <p:txBody>
            <a:bodyPr>
              <a:spAutoFit/>
            </a:bodyPr>
            <a:lstStyle/>
            <a:p>
              <a:pPr algn="ctr"/>
              <a:r>
                <a:rPr lang="en-US" sz="1800">
                  <a:latin typeface="Times New Roman" pitchFamily="18" charset="0"/>
                </a:rPr>
                <a:t>Fraction of area contributing to overland flow</a:t>
              </a:r>
            </a:p>
          </p:txBody>
        </p:sp>
      </p:grpSp>
      <p:sp>
        <p:nvSpPr>
          <p:cNvPr id="306196" name="Rectangle 20"/>
          <p:cNvSpPr>
            <a:spLocks noChangeArrowheads="1"/>
          </p:cNvSpPr>
          <p:nvPr/>
        </p:nvSpPr>
        <p:spPr bwMode="auto">
          <a:xfrm>
            <a:off x="6096000" y="6308725"/>
            <a:ext cx="2544763" cy="396875"/>
          </a:xfrm>
          <a:prstGeom prst="rect">
            <a:avLst/>
          </a:prstGeom>
          <a:noFill/>
          <a:ln w="9525">
            <a:noFill/>
            <a:miter lim="800000"/>
            <a:headEnd/>
            <a:tailEnd type="none" w="lg" len="lg"/>
          </a:ln>
          <a:effectLst/>
        </p:spPr>
        <p:txBody>
          <a:bodyPr wrap="none">
            <a:spAutoFit/>
          </a:bodyPr>
          <a:lstStyle/>
          <a:p>
            <a:r>
              <a:rPr lang="en-US" sz="2000"/>
              <a:t>(following Beven, 2001)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2" name="Picture 22"/>
          <p:cNvPicPr>
            <a:picLocks noChangeAspect="1" noChangeArrowheads="1"/>
          </p:cNvPicPr>
          <p:nvPr/>
        </p:nvPicPr>
        <p:blipFill>
          <a:blip r:embed="rId2" cstate="print"/>
          <a:srcRect/>
          <a:stretch>
            <a:fillRect/>
          </a:stretch>
        </p:blipFill>
        <p:spPr bwMode="auto">
          <a:xfrm>
            <a:off x="196850" y="1947863"/>
            <a:ext cx="8672513" cy="2982912"/>
          </a:xfrm>
          <a:prstGeom prst="rect">
            <a:avLst/>
          </a:prstGeom>
          <a:noFill/>
        </p:spPr>
      </p:pic>
      <p:sp>
        <p:nvSpPr>
          <p:cNvPr id="307207" name="Text Box 7"/>
          <p:cNvSpPr txBox="1">
            <a:spLocks noChangeAspect="1" noChangeArrowheads="1"/>
          </p:cNvSpPr>
          <p:nvPr/>
        </p:nvSpPr>
        <p:spPr bwMode="auto">
          <a:xfrm>
            <a:off x="481013" y="2095500"/>
            <a:ext cx="5807075" cy="396875"/>
          </a:xfrm>
          <a:prstGeom prst="rect">
            <a:avLst/>
          </a:prstGeom>
          <a:noFill/>
          <a:ln w="9525">
            <a:noFill/>
            <a:miter lim="800000"/>
            <a:headEnd/>
            <a:tailEnd/>
          </a:ln>
          <a:effectLst/>
        </p:spPr>
        <p:txBody>
          <a:bodyPr>
            <a:spAutoFit/>
          </a:bodyPr>
          <a:lstStyle/>
          <a:p>
            <a:pPr>
              <a:spcBef>
                <a:spcPct val="50000"/>
              </a:spcBef>
            </a:pPr>
            <a:r>
              <a:rPr lang="en-US" sz="2000">
                <a:latin typeface="Times New Roman" pitchFamily="18" charset="0"/>
              </a:rPr>
              <a:t>(c) Saturation excess overland flow</a:t>
            </a:r>
          </a:p>
        </p:txBody>
      </p:sp>
      <p:sp>
        <p:nvSpPr>
          <p:cNvPr id="307208" name="Line 8"/>
          <p:cNvSpPr>
            <a:spLocks noChangeAspect="1" noChangeShapeType="1"/>
          </p:cNvSpPr>
          <p:nvPr/>
        </p:nvSpPr>
        <p:spPr bwMode="auto">
          <a:xfrm>
            <a:off x="1531938" y="3405188"/>
            <a:ext cx="0" cy="915987"/>
          </a:xfrm>
          <a:prstGeom prst="line">
            <a:avLst/>
          </a:prstGeom>
          <a:noFill/>
          <a:ln w="9525">
            <a:solidFill>
              <a:schemeClr val="tx1"/>
            </a:solidFill>
            <a:round/>
            <a:headEnd/>
            <a:tailEnd type="triangle" w="lg" len="lg"/>
          </a:ln>
          <a:effectLst/>
        </p:spPr>
        <p:txBody>
          <a:bodyPr/>
          <a:lstStyle/>
          <a:p>
            <a:endParaRPr lang="en-US"/>
          </a:p>
        </p:txBody>
      </p:sp>
      <p:sp>
        <p:nvSpPr>
          <p:cNvPr id="307209" name="Line 9"/>
          <p:cNvSpPr>
            <a:spLocks noChangeAspect="1" noChangeShapeType="1"/>
          </p:cNvSpPr>
          <p:nvPr/>
        </p:nvSpPr>
        <p:spPr bwMode="auto">
          <a:xfrm>
            <a:off x="3557588" y="3379788"/>
            <a:ext cx="0" cy="546100"/>
          </a:xfrm>
          <a:prstGeom prst="line">
            <a:avLst/>
          </a:prstGeom>
          <a:noFill/>
          <a:ln w="9525">
            <a:solidFill>
              <a:schemeClr val="tx1"/>
            </a:solidFill>
            <a:round/>
            <a:headEnd/>
            <a:tailEnd type="triangle" w="lg" len="lg"/>
          </a:ln>
          <a:effectLst/>
        </p:spPr>
        <p:txBody>
          <a:bodyPr/>
          <a:lstStyle/>
          <a:p>
            <a:endParaRPr lang="en-US"/>
          </a:p>
        </p:txBody>
      </p:sp>
      <p:sp>
        <p:nvSpPr>
          <p:cNvPr id="307210" name="Line 10"/>
          <p:cNvSpPr>
            <a:spLocks noChangeAspect="1" noChangeShapeType="1"/>
          </p:cNvSpPr>
          <p:nvPr/>
        </p:nvSpPr>
        <p:spPr bwMode="auto">
          <a:xfrm>
            <a:off x="6675438" y="2287588"/>
            <a:ext cx="0" cy="703262"/>
          </a:xfrm>
          <a:prstGeom prst="line">
            <a:avLst/>
          </a:prstGeom>
          <a:noFill/>
          <a:ln w="9525">
            <a:solidFill>
              <a:schemeClr val="tx1"/>
            </a:solidFill>
            <a:round/>
            <a:headEnd/>
            <a:tailEnd type="triangle" w="lg" len="lg"/>
          </a:ln>
          <a:effectLst/>
        </p:spPr>
        <p:txBody>
          <a:bodyPr/>
          <a:lstStyle/>
          <a:p>
            <a:endParaRPr lang="en-US"/>
          </a:p>
        </p:txBody>
      </p:sp>
      <p:sp>
        <p:nvSpPr>
          <p:cNvPr id="307211" name="Text Box 11"/>
          <p:cNvSpPr txBox="1">
            <a:spLocks noChangeAspect="1" noChangeArrowheads="1"/>
          </p:cNvSpPr>
          <p:nvPr/>
        </p:nvSpPr>
        <p:spPr bwMode="auto">
          <a:xfrm>
            <a:off x="1217613" y="3419475"/>
            <a:ext cx="325437" cy="396875"/>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7212" name="Text Box 12"/>
          <p:cNvSpPr txBox="1">
            <a:spLocks noChangeAspect="1" noChangeArrowheads="1"/>
          </p:cNvSpPr>
          <p:nvPr/>
        </p:nvSpPr>
        <p:spPr bwMode="auto">
          <a:xfrm>
            <a:off x="3225800" y="3216275"/>
            <a:ext cx="325438" cy="396875"/>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7213" name="Text Box 13"/>
          <p:cNvSpPr txBox="1">
            <a:spLocks noChangeAspect="1" noChangeArrowheads="1"/>
          </p:cNvSpPr>
          <p:nvPr/>
        </p:nvSpPr>
        <p:spPr bwMode="auto">
          <a:xfrm>
            <a:off x="6335713" y="2263775"/>
            <a:ext cx="323850" cy="396875"/>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7214" name="Line 14"/>
          <p:cNvSpPr>
            <a:spLocks noChangeAspect="1" noChangeShapeType="1"/>
          </p:cNvSpPr>
          <p:nvPr/>
        </p:nvSpPr>
        <p:spPr bwMode="auto">
          <a:xfrm flipH="1">
            <a:off x="1865313" y="4524375"/>
            <a:ext cx="1069975" cy="9525"/>
          </a:xfrm>
          <a:prstGeom prst="line">
            <a:avLst/>
          </a:prstGeom>
          <a:noFill/>
          <a:ln w="9525">
            <a:solidFill>
              <a:schemeClr val="tx1"/>
            </a:solidFill>
            <a:round/>
            <a:headEnd/>
            <a:tailEnd type="triangle" w="lg" len="lg"/>
          </a:ln>
          <a:effectLst/>
        </p:spPr>
        <p:txBody>
          <a:bodyPr/>
          <a:lstStyle/>
          <a:p>
            <a:endParaRPr lang="en-US"/>
          </a:p>
        </p:txBody>
      </p:sp>
      <p:sp>
        <p:nvSpPr>
          <p:cNvPr id="307215" name="Line 15"/>
          <p:cNvSpPr>
            <a:spLocks noChangeAspect="1" noChangeShapeType="1"/>
          </p:cNvSpPr>
          <p:nvPr/>
        </p:nvSpPr>
        <p:spPr bwMode="auto">
          <a:xfrm flipH="1">
            <a:off x="1906588" y="3733800"/>
            <a:ext cx="1154112" cy="239713"/>
          </a:xfrm>
          <a:prstGeom prst="line">
            <a:avLst/>
          </a:prstGeom>
          <a:noFill/>
          <a:ln w="9525">
            <a:solidFill>
              <a:schemeClr val="tx1"/>
            </a:solidFill>
            <a:round/>
            <a:headEnd/>
            <a:tailEnd type="triangle" w="lg" len="lg"/>
          </a:ln>
          <a:effectLst/>
        </p:spPr>
        <p:txBody>
          <a:bodyPr/>
          <a:lstStyle/>
          <a:p>
            <a:endParaRPr lang="en-US"/>
          </a:p>
        </p:txBody>
      </p:sp>
      <p:sp>
        <p:nvSpPr>
          <p:cNvPr id="307216" name="Text Box 16"/>
          <p:cNvSpPr txBox="1">
            <a:spLocks noChangeAspect="1" noChangeArrowheads="1"/>
          </p:cNvSpPr>
          <p:nvPr/>
        </p:nvSpPr>
        <p:spPr bwMode="auto">
          <a:xfrm>
            <a:off x="5199063" y="3849688"/>
            <a:ext cx="368300" cy="396875"/>
          </a:xfrm>
          <a:prstGeom prst="rect">
            <a:avLst/>
          </a:prstGeom>
          <a:noFill/>
          <a:ln w="9525">
            <a:noFill/>
            <a:miter lim="800000"/>
            <a:headEnd/>
            <a:tailEnd/>
          </a:ln>
          <a:effectLst/>
        </p:spPr>
        <p:txBody>
          <a:bodyPr wrap="none">
            <a:spAutoFit/>
          </a:bodyPr>
          <a:lstStyle/>
          <a:p>
            <a:r>
              <a:rPr lang="en-US" sz="2000">
                <a:latin typeface="Times New Roman" pitchFamily="18" charset="0"/>
              </a:rPr>
              <a:t>q</a:t>
            </a:r>
            <a:r>
              <a:rPr lang="en-US" sz="2000" baseline="-25000">
                <a:latin typeface="Times New Roman" pitchFamily="18" charset="0"/>
              </a:rPr>
              <a:t>r</a:t>
            </a:r>
            <a:endParaRPr lang="en-US" sz="2000">
              <a:latin typeface="Times New Roman" pitchFamily="18" charset="0"/>
            </a:endParaRPr>
          </a:p>
        </p:txBody>
      </p:sp>
      <p:sp>
        <p:nvSpPr>
          <p:cNvPr id="307217" name="Text Box 17"/>
          <p:cNvSpPr txBox="1">
            <a:spLocks noChangeAspect="1" noChangeArrowheads="1"/>
          </p:cNvSpPr>
          <p:nvPr/>
        </p:nvSpPr>
        <p:spPr bwMode="auto">
          <a:xfrm>
            <a:off x="2925763" y="4127500"/>
            <a:ext cx="374650" cy="396875"/>
          </a:xfrm>
          <a:prstGeom prst="rect">
            <a:avLst/>
          </a:prstGeom>
          <a:noFill/>
          <a:ln w="9525">
            <a:noFill/>
            <a:miter lim="800000"/>
            <a:headEnd/>
            <a:tailEnd/>
          </a:ln>
          <a:effectLst/>
        </p:spPr>
        <p:txBody>
          <a:bodyPr wrap="none">
            <a:spAutoFit/>
          </a:bodyPr>
          <a:lstStyle/>
          <a:p>
            <a:r>
              <a:rPr lang="en-US" sz="2000">
                <a:latin typeface="Times New Roman" pitchFamily="18" charset="0"/>
              </a:rPr>
              <a:t>q</a:t>
            </a:r>
            <a:r>
              <a:rPr lang="en-US" sz="2000" baseline="-25000">
                <a:latin typeface="Times New Roman" pitchFamily="18" charset="0"/>
              </a:rPr>
              <a:t>s</a:t>
            </a:r>
            <a:endParaRPr lang="en-US" sz="2000">
              <a:latin typeface="Times New Roman" pitchFamily="18" charset="0"/>
            </a:endParaRPr>
          </a:p>
        </p:txBody>
      </p:sp>
      <p:sp>
        <p:nvSpPr>
          <p:cNvPr id="307218" name="Text Box 18"/>
          <p:cNvSpPr txBox="1">
            <a:spLocks noChangeAspect="1" noChangeArrowheads="1"/>
          </p:cNvSpPr>
          <p:nvPr/>
        </p:nvSpPr>
        <p:spPr bwMode="auto">
          <a:xfrm>
            <a:off x="2278063" y="3508375"/>
            <a:ext cx="393700" cy="396875"/>
          </a:xfrm>
          <a:prstGeom prst="rect">
            <a:avLst/>
          </a:prstGeom>
          <a:noFill/>
          <a:ln w="9525">
            <a:noFill/>
            <a:miter lim="800000"/>
            <a:headEnd/>
            <a:tailEnd/>
          </a:ln>
          <a:effectLst/>
        </p:spPr>
        <p:txBody>
          <a:bodyPr wrap="none">
            <a:spAutoFit/>
          </a:bodyPr>
          <a:lstStyle/>
          <a:p>
            <a:r>
              <a:rPr lang="en-US" sz="2000">
                <a:latin typeface="Times New Roman" pitchFamily="18" charset="0"/>
              </a:rPr>
              <a:t>q</a:t>
            </a:r>
            <a:r>
              <a:rPr lang="en-US" sz="2000" baseline="-25000">
                <a:latin typeface="Times New Roman" pitchFamily="18" charset="0"/>
              </a:rPr>
              <a:t>o</a:t>
            </a:r>
            <a:endParaRPr lang="en-US" sz="2000">
              <a:latin typeface="Times New Roman" pitchFamily="18" charset="0"/>
            </a:endParaRPr>
          </a:p>
        </p:txBody>
      </p:sp>
      <p:sp>
        <p:nvSpPr>
          <p:cNvPr id="307219" name="Freeform 19"/>
          <p:cNvSpPr>
            <a:spLocks/>
          </p:cNvSpPr>
          <p:nvPr/>
        </p:nvSpPr>
        <p:spPr bwMode="auto">
          <a:xfrm>
            <a:off x="4430713" y="3959225"/>
            <a:ext cx="1320800" cy="76200"/>
          </a:xfrm>
          <a:custGeom>
            <a:avLst/>
            <a:gdLst/>
            <a:ahLst/>
            <a:cxnLst>
              <a:cxn ang="0">
                <a:pos x="458" y="0"/>
              </a:cxn>
              <a:cxn ang="0">
                <a:pos x="192" y="37"/>
              </a:cxn>
              <a:cxn ang="0">
                <a:pos x="0" y="29"/>
              </a:cxn>
            </a:cxnLst>
            <a:rect l="0" t="0" r="r" b="b"/>
            <a:pathLst>
              <a:path w="458" h="42">
                <a:moveTo>
                  <a:pt x="458" y="0"/>
                </a:moveTo>
                <a:cubicBezTo>
                  <a:pt x="363" y="16"/>
                  <a:pt x="268" y="32"/>
                  <a:pt x="192" y="37"/>
                </a:cubicBezTo>
                <a:cubicBezTo>
                  <a:pt x="116" y="42"/>
                  <a:pt x="58" y="35"/>
                  <a:pt x="0" y="29"/>
                </a:cubicBezTo>
              </a:path>
            </a:pathLst>
          </a:custGeom>
          <a:noFill/>
          <a:ln w="9525" cap="flat" cmpd="sng">
            <a:solidFill>
              <a:schemeClr val="tx1"/>
            </a:solidFill>
            <a:prstDash val="solid"/>
            <a:round/>
            <a:headEnd type="none" w="med" len="med"/>
            <a:tailEnd type="triangle" w="lg" len="lg"/>
          </a:ln>
          <a:effectLst/>
        </p:spPr>
        <p:txBody>
          <a:bodyPr/>
          <a:lstStyle/>
          <a:p>
            <a:endParaRPr lang="en-US"/>
          </a:p>
        </p:txBody>
      </p:sp>
      <p:sp>
        <p:nvSpPr>
          <p:cNvPr id="307220" name="Text Box 20"/>
          <p:cNvSpPr txBox="1">
            <a:spLocks noChangeArrowheads="1"/>
          </p:cNvSpPr>
          <p:nvPr/>
        </p:nvSpPr>
        <p:spPr bwMode="auto">
          <a:xfrm>
            <a:off x="1473200" y="2646363"/>
            <a:ext cx="3262313" cy="366712"/>
          </a:xfrm>
          <a:prstGeom prst="rect">
            <a:avLst/>
          </a:prstGeom>
          <a:noFill/>
          <a:ln w="9525">
            <a:noFill/>
            <a:miter lim="800000"/>
            <a:headEnd/>
            <a:tailEnd type="none" w="lg" len="lg"/>
          </a:ln>
          <a:effectLst/>
        </p:spPr>
        <p:txBody>
          <a:bodyPr>
            <a:spAutoFit/>
          </a:bodyPr>
          <a:lstStyle/>
          <a:p>
            <a:pPr algn="ctr"/>
            <a:r>
              <a:rPr lang="en-US" sz="1800">
                <a:latin typeface="Times New Roman" pitchFamily="18" charset="0"/>
              </a:rPr>
              <a:t>Variable source area</a:t>
            </a:r>
          </a:p>
        </p:txBody>
      </p:sp>
      <p:sp>
        <p:nvSpPr>
          <p:cNvPr id="307221" name="Line 21"/>
          <p:cNvSpPr>
            <a:spLocks noChangeShapeType="1"/>
          </p:cNvSpPr>
          <p:nvPr/>
        </p:nvSpPr>
        <p:spPr bwMode="auto">
          <a:xfrm>
            <a:off x="1795463" y="3063875"/>
            <a:ext cx="289242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307224" name="Rectangle 24"/>
          <p:cNvSpPr>
            <a:spLocks noChangeArrowheads="1"/>
          </p:cNvSpPr>
          <p:nvPr/>
        </p:nvSpPr>
        <p:spPr bwMode="auto">
          <a:xfrm>
            <a:off x="6052457" y="4860925"/>
            <a:ext cx="2544763" cy="396875"/>
          </a:xfrm>
          <a:prstGeom prst="rect">
            <a:avLst/>
          </a:prstGeom>
          <a:noFill/>
          <a:ln w="9525">
            <a:noFill/>
            <a:miter lim="800000"/>
            <a:headEnd/>
            <a:tailEnd type="none" w="lg" len="lg"/>
          </a:ln>
          <a:effectLst/>
        </p:spPr>
        <p:txBody>
          <a:bodyPr wrap="none">
            <a:spAutoFit/>
          </a:bodyPr>
          <a:lstStyle/>
          <a:p>
            <a:r>
              <a:rPr lang="en-US" sz="2000" dirty="0"/>
              <a:t>(following </a:t>
            </a:r>
            <a:r>
              <a:rPr lang="en-US" sz="2000" dirty="0" err="1"/>
              <a:t>Beven</a:t>
            </a:r>
            <a:r>
              <a:rPr lang="en-US" sz="2000" dirty="0"/>
              <a:t>, 2001)</a:t>
            </a:r>
          </a:p>
        </p:txBody>
      </p:sp>
      <p:sp>
        <p:nvSpPr>
          <p:cNvPr id="21" name="TextBox 20"/>
          <p:cNvSpPr txBox="1"/>
          <p:nvPr/>
        </p:nvSpPr>
        <p:spPr>
          <a:xfrm>
            <a:off x="0" y="5725174"/>
            <a:ext cx="91440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See saturation excess runoff generation animation </a:t>
            </a:r>
            <a:r>
              <a:rPr lang="en-US" sz="2400" dirty="0" smtClean="0">
                <a:latin typeface="Arial" pitchFamily="34" charset="0"/>
                <a:cs typeface="Arial" pitchFamily="34" charset="0"/>
                <a:hlinkClick r:id="rId3"/>
              </a:rPr>
              <a:t>http://hydrology.neng.usu.edu/RRP/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a:t>
            </a:r>
            <a:r>
              <a:rPr lang="en-US" sz="2400" dirty="0" smtClean="0">
                <a:latin typeface="Arial" pitchFamily="34" charset="0"/>
                <a:cs typeface="Arial" pitchFamily="34" charset="0"/>
              </a:rPr>
              <a:t> 2)</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229" name="Object 5"/>
          <p:cNvGraphicFramePr>
            <a:graphicFrameLocks noChangeAspect="1"/>
          </p:cNvGraphicFramePr>
          <p:nvPr/>
        </p:nvGraphicFramePr>
        <p:xfrm>
          <a:off x="152400" y="1770063"/>
          <a:ext cx="8782050" cy="3070225"/>
        </p:xfrm>
        <a:graphic>
          <a:graphicData uri="http://schemas.openxmlformats.org/presentationml/2006/ole">
            <mc:AlternateContent xmlns:mc="http://schemas.openxmlformats.org/markup-compatibility/2006">
              <mc:Choice xmlns:v="urn:schemas-microsoft-com:vml" Requires="v">
                <p:oleObj spid="_x0000_s308234" name="Bitmap Image" r:id="rId3" imgW="5238095" imgH="1914286" progId="PBrush">
                  <p:embed/>
                </p:oleObj>
              </mc:Choice>
              <mc:Fallback>
                <p:oleObj name="Bitmap Image" r:id="rId3" imgW="5238095" imgH="1914286" progId="PBrush">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t="4359"/>
                      <a:stretch>
                        <a:fillRect/>
                      </a:stretch>
                    </p:blipFill>
                    <p:spPr bwMode="auto">
                      <a:xfrm>
                        <a:off x="152400" y="1770063"/>
                        <a:ext cx="8782050"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30" name="Text Box 6"/>
          <p:cNvSpPr txBox="1">
            <a:spLocks noChangeAspect="1" noChangeArrowheads="1"/>
          </p:cNvSpPr>
          <p:nvPr/>
        </p:nvSpPr>
        <p:spPr bwMode="auto">
          <a:xfrm>
            <a:off x="481013" y="1901825"/>
            <a:ext cx="5184775" cy="519113"/>
          </a:xfrm>
          <a:prstGeom prst="rect">
            <a:avLst/>
          </a:prstGeom>
          <a:noFill/>
          <a:ln w="9525">
            <a:noFill/>
            <a:miter lim="800000"/>
            <a:headEnd/>
            <a:tailEnd/>
          </a:ln>
          <a:effectLst/>
        </p:spPr>
        <p:txBody>
          <a:bodyPr>
            <a:spAutoFit/>
          </a:bodyPr>
          <a:lstStyle/>
          <a:p>
            <a:pPr>
              <a:spcBef>
                <a:spcPct val="50000"/>
              </a:spcBef>
            </a:pPr>
            <a:r>
              <a:rPr lang="en-US">
                <a:latin typeface="Times New Roman" pitchFamily="18" charset="0"/>
              </a:rPr>
              <a:t>(d) Subsurface stormflow</a:t>
            </a:r>
          </a:p>
        </p:txBody>
      </p:sp>
      <p:sp>
        <p:nvSpPr>
          <p:cNvPr id="308231" name="Line 7"/>
          <p:cNvSpPr>
            <a:spLocks noChangeAspect="1" noChangeShapeType="1"/>
          </p:cNvSpPr>
          <p:nvPr/>
        </p:nvSpPr>
        <p:spPr bwMode="auto">
          <a:xfrm>
            <a:off x="1423988" y="3386138"/>
            <a:ext cx="0" cy="879475"/>
          </a:xfrm>
          <a:prstGeom prst="line">
            <a:avLst/>
          </a:prstGeom>
          <a:noFill/>
          <a:ln w="9525">
            <a:solidFill>
              <a:schemeClr val="tx1"/>
            </a:solidFill>
            <a:round/>
            <a:headEnd/>
            <a:tailEnd type="triangle" w="lg" len="lg"/>
          </a:ln>
          <a:effectLst/>
        </p:spPr>
        <p:txBody>
          <a:bodyPr/>
          <a:lstStyle/>
          <a:p>
            <a:endParaRPr lang="en-US"/>
          </a:p>
        </p:txBody>
      </p:sp>
      <p:sp>
        <p:nvSpPr>
          <p:cNvPr id="308232" name="Line 8"/>
          <p:cNvSpPr>
            <a:spLocks noChangeAspect="1" noChangeShapeType="1"/>
          </p:cNvSpPr>
          <p:nvPr/>
        </p:nvSpPr>
        <p:spPr bwMode="auto">
          <a:xfrm>
            <a:off x="4027488" y="3097213"/>
            <a:ext cx="0" cy="879475"/>
          </a:xfrm>
          <a:prstGeom prst="line">
            <a:avLst/>
          </a:prstGeom>
          <a:noFill/>
          <a:ln w="9525">
            <a:solidFill>
              <a:schemeClr val="tx1"/>
            </a:solidFill>
            <a:round/>
            <a:headEnd/>
            <a:tailEnd type="triangle" w="lg" len="lg"/>
          </a:ln>
          <a:effectLst/>
        </p:spPr>
        <p:txBody>
          <a:bodyPr/>
          <a:lstStyle/>
          <a:p>
            <a:endParaRPr lang="en-US"/>
          </a:p>
        </p:txBody>
      </p:sp>
      <p:sp>
        <p:nvSpPr>
          <p:cNvPr id="308233" name="Line 9"/>
          <p:cNvSpPr>
            <a:spLocks noChangeAspect="1" noChangeShapeType="1"/>
          </p:cNvSpPr>
          <p:nvPr/>
        </p:nvSpPr>
        <p:spPr bwMode="auto">
          <a:xfrm>
            <a:off x="6723063" y="1997075"/>
            <a:ext cx="0" cy="881063"/>
          </a:xfrm>
          <a:prstGeom prst="line">
            <a:avLst/>
          </a:prstGeom>
          <a:noFill/>
          <a:ln w="9525">
            <a:solidFill>
              <a:schemeClr val="tx1"/>
            </a:solidFill>
            <a:round/>
            <a:headEnd/>
            <a:tailEnd type="triangle" w="lg" len="lg"/>
          </a:ln>
          <a:effectLst/>
        </p:spPr>
        <p:txBody>
          <a:bodyPr/>
          <a:lstStyle/>
          <a:p>
            <a:endParaRPr lang="en-US"/>
          </a:p>
        </p:txBody>
      </p:sp>
      <p:sp>
        <p:nvSpPr>
          <p:cNvPr id="308234" name="Text Box 10"/>
          <p:cNvSpPr txBox="1">
            <a:spLocks noChangeAspect="1" noChangeArrowheads="1"/>
          </p:cNvSpPr>
          <p:nvPr/>
        </p:nvSpPr>
        <p:spPr bwMode="auto">
          <a:xfrm>
            <a:off x="1036638" y="3284538"/>
            <a:ext cx="384175" cy="519112"/>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8235" name="Text Box 11"/>
          <p:cNvSpPr txBox="1">
            <a:spLocks noChangeAspect="1" noChangeArrowheads="1"/>
          </p:cNvSpPr>
          <p:nvPr/>
        </p:nvSpPr>
        <p:spPr bwMode="auto">
          <a:xfrm>
            <a:off x="3617913" y="3140075"/>
            <a:ext cx="381000" cy="519113"/>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8236" name="Text Box 12"/>
          <p:cNvSpPr txBox="1">
            <a:spLocks noChangeAspect="1" noChangeArrowheads="1"/>
          </p:cNvSpPr>
          <p:nvPr/>
        </p:nvSpPr>
        <p:spPr bwMode="auto">
          <a:xfrm>
            <a:off x="6324600" y="1993900"/>
            <a:ext cx="382588" cy="519113"/>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8237" name="Line 13"/>
          <p:cNvSpPr>
            <a:spLocks noChangeAspect="1" noChangeShapeType="1"/>
          </p:cNvSpPr>
          <p:nvPr/>
        </p:nvSpPr>
        <p:spPr bwMode="auto">
          <a:xfrm flipH="1">
            <a:off x="1738313" y="4457700"/>
            <a:ext cx="1016000" cy="9525"/>
          </a:xfrm>
          <a:prstGeom prst="line">
            <a:avLst/>
          </a:prstGeom>
          <a:noFill/>
          <a:ln w="9525">
            <a:solidFill>
              <a:schemeClr val="tx1"/>
            </a:solidFill>
            <a:round/>
            <a:headEnd/>
            <a:tailEnd type="triangle" w="lg" len="lg"/>
          </a:ln>
          <a:effectLst/>
        </p:spPr>
        <p:txBody>
          <a:bodyPr/>
          <a:lstStyle/>
          <a:p>
            <a:endParaRPr lang="en-US"/>
          </a:p>
        </p:txBody>
      </p:sp>
      <p:sp>
        <p:nvSpPr>
          <p:cNvPr id="308238" name="Text Box 14"/>
          <p:cNvSpPr txBox="1">
            <a:spLocks noChangeAspect="1" noChangeArrowheads="1"/>
          </p:cNvSpPr>
          <p:nvPr/>
        </p:nvSpPr>
        <p:spPr bwMode="auto">
          <a:xfrm>
            <a:off x="2692400" y="4013200"/>
            <a:ext cx="455613" cy="519113"/>
          </a:xfrm>
          <a:prstGeom prst="rect">
            <a:avLst/>
          </a:prstGeom>
          <a:noFill/>
          <a:ln w="9525">
            <a:noFill/>
            <a:miter lim="800000"/>
            <a:headEnd/>
            <a:tailEnd/>
          </a:ln>
          <a:effectLst/>
        </p:spPr>
        <p:txBody>
          <a:bodyPr wrap="none">
            <a:spAutoFit/>
          </a:bodyPr>
          <a:lstStyle/>
          <a:p>
            <a:r>
              <a:rPr lang="en-US">
                <a:latin typeface="Times New Roman" pitchFamily="18" charset="0"/>
              </a:rPr>
              <a:t>q</a:t>
            </a:r>
            <a:r>
              <a:rPr lang="en-US" baseline="-25000">
                <a:latin typeface="Times New Roman" pitchFamily="18" charset="0"/>
              </a:rPr>
              <a:t>s</a:t>
            </a:r>
            <a:endParaRPr lang="en-US">
              <a:latin typeface="Times New Roman" pitchFamily="18" charset="0"/>
            </a:endParaRPr>
          </a:p>
        </p:txBody>
      </p:sp>
      <p:sp>
        <p:nvSpPr>
          <p:cNvPr id="308239" name="Rectangle 15"/>
          <p:cNvSpPr>
            <a:spLocks noChangeArrowheads="1"/>
          </p:cNvSpPr>
          <p:nvPr/>
        </p:nvSpPr>
        <p:spPr bwMode="auto">
          <a:xfrm>
            <a:off x="6183085" y="4806496"/>
            <a:ext cx="2544763" cy="396875"/>
          </a:xfrm>
          <a:prstGeom prst="rect">
            <a:avLst/>
          </a:prstGeom>
          <a:noFill/>
          <a:ln w="9525">
            <a:noFill/>
            <a:miter lim="800000"/>
            <a:headEnd/>
            <a:tailEnd type="none" w="lg" len="lg"/>
          </a:ln>
          <a:effectLst/>
        </p:spPr>
        <p:txBody>
          <a:bodyPr wrap="none">
            <a:spAutoFit/>
          </a:bodyPr>
          <a:lstStyle/>
          <a:p>
            <a:r>
              <a:rPr lang="en-US" sz="2000" dirty="0"/>
              <a:t>(following </a:t>
            </a:r>
            <a:r>
              <a:rPr lang="en-US" sz="2000" dirty="0" err="1"/>
              <a:t>Beven</a:t>
            </a:r>
            <a:r>
              <a:rPr lang="en-US" sz="2000" dirty="0"/>
              <a:t>, 2001)</a:t>
            </a:r>
          </a:p>
        </p:txBody>
      </p:sp>
      <p:sp>
        <p:nvSpPr>
          <p:cNvPr id="15" name="TextBox 14"/>
          <p:cNvSpPr txBox="1"/>
          <p:nvPr/>
        </p:nvSpPr>
        <p:spPr>
          <a:xfrm>
            <a:off x="0" y="5725174"/>
            <a:ext cx="91440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See subsurface runoff generation animation </a:t>
            </a:r>
            <a:r>
              <a:rPr lang="en-US" sz="2400" dirty="0" smtClean="0">
                <a:latin typeface="Arial" pitchFamily="34" charset="0"/>
                <a:cs typeface="Arial" pitchFamily="34" charset="0"/>
                <a:hlinkClick r:id="rId5"/>
              </a:rPr>
              <a:t>http://hydrology.neng.usu.edu/RRP/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a:t>
            </a:r>
            <a:r>
              <a:rPr lang="en-US" sz="2400" dirty="0" smtClean="0">
                <a:latin typeface="Arial" pitchFamily="34" charset="0"/>
                <a:cs typeface="Arial" pitchFamily="34" charset="0"/>
              </a:rPr>
              <a:t> 2)</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9253" name="Object 5"/>
          <p:cNvGraphicFramePr>
            <a:graphicFrameLocks noChangeAspect="1"/>
          </p:cNvGraphicFramePr>
          <p:nvPr/>
        </p:nvGraphicFramePr>
        <p:xfrm>
          <a:off x="55563" y="1966913"/>
          <a:ext cx="9088437" cy="3046412"/>
        </p:xfrm>
        <a:graphic>
          <a:graphicData uri="http://schemas.openxmlformats.org/presentationml/2006/ole">
            <mc:AlternateContent xmlns:mc="http://schemas.openxmlformats.org/markup-compatibility/2006">
              <mc:Choice xmlns:v="urn:schemas-microsoft-com:vml" Requires="v">
                <p:oleObj spid="_x0000_s309258" name="Bitmap Image" r:id="rId3" imgW="5342857" imgH="1933333" progId="PBrush">
                  <p:embed/>
                </p:oleObj>
              </mc:Choice>
              <mc:Fallback>
                <p:oleObj name="Bitmap Image" r:id="rId3" imgW="5342857" imgH="1933333" progId="PBrush">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t="2924"/>
                      <a:stretch>
                        <a:fillRect/>
                      </a:stretch>
                    </p:blipFill>
                    <p:spPr bwMode="auto">
                      <a:xfrm>
                        <a:off x="55563" y="1966913"/>
                        <a:ext cx="9088437"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254" name="Text Box 6"/>
          <p:cNvSpPr txBox="1">
            <a:spLocks noChangeAspect="1" noChangeArrowheads="1"/>
          </p:cNvSpPr>
          <p:nvPr/>
        </p:nvSpPr>
        <p:spPr bwMode="auto">
          <a:xfrm>
            <a:off x="203200" y="2095500"/>
            <a:ext cx="5675313" cy="519113"/>
          </a:xfrm>
          <a:prstGeom prst="rect">
            <a:avLst/>
          </a:prstGeom>
          <a:noFill/>
          <a:ln w="9525">
            <a:noFill/>
            <a:miter lim="800000"/>
            <a:headEnd/>
            <a:tailEnd/>
          </a:ln>
          <a:effectLst/>
        </p:spPr>
        <p:txBody>
          <a:bodyPr>
            <a:spAutoFit/>
          </a:bodyPr>
          <a:lstStyle/>
          <a:p>
            <a:pPr>
              <a:spcBef>
                <a:spcPct val="50000"/>
              </a:spcBef>
            </a:pPr>
            <a:r>
              <a:rPr lang="en-US">
                <a:latin typeface="Times New Roman" pitchFamily="18" charset="0"/>
              </a:rPr>
              <a:t>(e) Perched subsurface stormflow</a:t>
            </a:r>
          </a:p>
        </p:txBody>
      </p:sp>
      <p:sp>
        <p:nvSpPr>
          <p:cNvPr id="309255" name="Text Box 7"/>
          <p:cNvSpPr txBox="1">
            <a:spLocks noChangeAspect="1" noChangeArrowheads="1"/>
          </p:cNvSpPr>
          <p:nvPr/>
        </p:nvSpPr>
        <p:spPr bwMode="auto">
          <a:xfrm rot="-1138574">
            <a:off x="6910388" y="2303463"/>
            <a:ext cx="1616075" cy="519112"/>
          </a:xfrm>
          <a:prstGeom prst="rect">
            <a:avLst/>
          </a:prstGeom>
          <a:noFill/>
          <a:ln w="9525">
            <a:noFill/>
            <a:miter lim="800000"/>
            <a:headEnd/>
            <a:tailEnd/>
          </a:ln>
          <a:effectLst/>
        </p:spPr>
        <p:txBody>
          <a:bodyPr wrap="none">
            <a:spAutoFit/>
          </a:bodyPr>
          <a:lstStyle/>
          <a:p>
            <a:r>
              <a:rPr lang="en-US">
                <a:latin typeface="Times New Roman" pitchFamily="18" charset="0"/>
              </a:rPr>
              <a:t>Horizon 1</a:t>
            </a:r>
          </a:p>
        </p:txBody>
      </p:sp>
      <p:sp>
        <p:nvSpPr>
          <p:cNvPr id="309256" name="Text Box 8"/>
          <p:cNvSpPr txBox="1">
            <a:spLocks noChangeAspect="1" noChangeArrowheads="1"/>
          </p:cNvSpPr>
          <p:nvPr/>
        </p:nvSpPr>
        <p:spPr bwMode="auto">
          <a:xfrm rot="-1138574">
            <a:off x="7164388" y="2870200"/>
            <a:ext cx="1616075" cy="519113"/>
          </a:xfrm>
          <a:prstGeom prst="rect">
            <a:avLst/>
          </a:prstGeom>
          <a:noFill/>
          <a:ln w="9525">
            <a:noFill/>
            <a:miter lim="800000"/>
            <a:headEnd/>
            <a:tailEnd/>
          </a:ln>
          <a:effectLst/>
        </p:spPr>
        <p:txBody>
          <a:bodyPr wrap="none">
            <a:spAutoFit/>
          </a:bodyPr>
          <a:lstStyle/>
          <a:p>
            <a:r>
              <a:rPr lang="en-US">
                <a:latin typeface="Times New Roman" pitchFamily="18" charset="0"/>
              </a:rPr>
              <a:t>Horizon 2</a:t>
            </a:r>
          </a:p>
        </p:txBody>
      </p:sp>
      <p:sp>
        <p:nvSpPr>
          <p:cNvPr id="309257" name="Line 9"/>
          <p:cNvSpPr>
            <a:spLocks noChangeAspect="1" noChangeShapeType="1"/>
          </p:cNvSpPr>
          <p:nvPr/>
        </p:nvSpPr>
        <p:spPr bwMode="auto">
          <a:xfrm>
            <a:off x="1344613" y="3565525"/>
            <a:ext cx="0" cy="852488"/>
          </a:xfrm>
          <a:prstGeom prst="line">
            <a:avLst/>
          </a:prstGeom>
          <a:noFill/>
          <a:ln w="9525">
            <a:solidFill>
              <a:schemeClr val="tx1"/>
            </a:solidFill>
            <a:round/>
            <a:headEnd/>
            <a:tailEnd type="triangle" w="lg" len="lg"/>
          </a:ln>
          <a:effectLst/>
        </p:spPr>
        <p:txBody>
          <a:bodyPr/>
          <a:lstStyle/>
          <a:p>
            <a:endParaRPr lang="en-US"/>
          </a:p>
        </p:txBody>
      </p:sp>
      <p:sp>
        <p:nvSpPr>
          <p:cNvPr id="309258" name="Line 10"/>
          <p:cNvSpPr>
            <a:spLocks noChangeAspect="1" noChangeShapeType="1"/>
          </p:cNvSpPr>
          <p:nvPr/>
        </p:nvSpPr>
        <p:spPr bwMode="auto">
          <a:xfrm>
            <a:off x="3306763" y="3019425"/>
            <a:ext cx="0" cy="854075"/>
          </a:xfrm>
          <a:prstGeom prst="line">
            <a:avLst/>
          </a:prstGeom>
          <a:noFill/>
          <a:ln w="9525">
            <a:solidFill>
              <a:schemeClr val="tx1"/>
            </a:solidFill>
            <a:round/>
            <a:headEnd/>
            <a:tailEnd type="triangle" w="lg" len="lg"/>
          </a:ln>
          <a:effectLst/>
        </p:spPr>
        <p:txBody>
          <a:bodyPr/>
          <a:lstStyle/>
          <a:p>
            <a:endParaRPr lang="en-US"/>
          </a:p>
        </p:txBody>
      </p:sp>
      <p:sp>
        <p:nvSpPr>
          <p:cNvPr id="309259" name="Line 11"/>
          <p:cNvSpPr>
            <a:spLocks noChangeAspect="1" noChangeShapeType="1"/>
          </p:cNvSpPr>
          <p:nvPr/>
        </p:nvSpPr>
        <p:spPr bwMode="auto">
          <a:xfrm>
            <a:off x="6286500" y="2327275"/>
            <a:ext cx="0" cy="854075"/>
          </a:xfrm>
          <a:prstGeom prst="line">
            <a:avLst/>
          </a:prstGeom>
          <a:noFill/>
          <a:ln w="9525">
            <a:solidFill>
              <a:schemeClr val="tx1"/>
            </a:solidFill>
            <a:round/>
            <a:headEnd/>
            <a:tailEnd type="triangle" w="lg" len="lg"/>
          </a:ln>
          <a:effectLst/>
        </p:spPr>
        <p:txBody>
          <a:bodyPr/>
          <a:lstStyle/>
          <a:p>
            <a:endParaRPr lang="en-US"/>
          </a:p>
        </p:txBody>
      </p:sp>
      <p:sp>
        <p:nvSpPr>
          <p:cNvPr id="309260" name="Text Box 12"/>
          <p:cNvSpPr txBox="1">
            <a:spLocks noChangeAspect="1" noChangeArrowheads="1"/>
          </p:cNvSpPr>
          <p:nvPr/>
        </p:nvSpPr>
        <p:spPr bwMode="auto">
          <a:xfrm>
            <a:off x="928688" y="3343275"/>
            <a:ext cx="384175" cy="519113"/>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9261" name="Text Box 13"/>
          <p:cNvSpPr txBox="1">
            <a:spLocks noChangeAspect="1" noChangeArrowheads="1"/>
          </p:cNvSpPr>
          <p:nvPr/>
        </p:nvSpPr>
        <p:spPr bwMode="auto">
          <a:xfrm>
            <a:off x="2925763" y="3136900"/>
            <a:ext cx="381000" cy="519113"/>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9262" name="Text Box 14"/>
          <p:cNvSpPr txBox="1">
            <a:spLocks noChangeAspect="1" noChangeArrowheads="1"/>
          </p:cNvSpPr>
          <p:nvPr/>
        </p:nvSpPr>
        <p:spPr bwMode="auto">
          <a:xfrm>
            <a:off x="5770563" y="2241550"/>
            <a:ext cx="382587" cy="519113"/>
          </a:xfrm>
          <a:prstGeom prst="rect">
            <a:avLst/>
          </a:prstGeom>
          <a:noFill/>
          <a:ln w="9525">
            <a:noFill/>
            <a:miter lim="800000"/>
            <a:headEnd/>
            <a:tailEnd/>
          </a:ln>
          <a:effectLst/>
        </p:spPr>
        <p:txBody>
          <a:bodyPr wrap="none">
            <a:spAutoFit/>
          </a:bodyPr>
          <a:lstStyle/>
          <a:p>
            <a:r>
              <a:rPr lang="en-US">
                <a:latin typeface="Times New Roman" pitchFamily="18" charset="0"/>
              </a:rPr>
              <a:t>P</a:t>
            </a:r>
          </a:p>
        </p:txBody>
      </p:sp>
      <p:sp>
        <p:nvSpPr>
          <p:cNvPr id="309263" name="Line 15"/>
          <p:cNvSpPr>
            <a:spLocks noChangeAspect="1" noChangeShapeType="1"/>
          </p:cNvSpPr>
          <p:nvPr/>
        </p:nvSpPr>
        <p:spPr bwMode="auto">
          <a:xfrm flipH="1">
            <a:off x="1665288" y="4603750"/>
            <a:ext cx="1025525" cy="7938"/>
          </a:xfrm>
          <a:prstGeom prst="line">
            <a:avLst/>
          </a:prstGeom>
          <a:noFill/>
          <a:ln w="9525">
            <a:solidFill>
              <a:schemeClr val="tx1"/>
            </a:solidFill>
            <a:round/>
            <a:headEnd/>
            <a:tailEnd type="triangle" w="lg" len="lg"/>
          </a:ln>
          <a:effectLst/>
        </p:spPr>
        <p:txBody>
          <a:bodyPr/>
          <a:lstStyle/>
          <a:p>
            <a:endParaRPr lang="en-US"/>
          </a:p>
        </p:txBody>
      </p:sp>
      <p:sp>
        <p:nvSpPr>
          <p:cNvPr id="309264" name="Line 16"/>
          <p:cNvSpPr>
            <a:spLocks noChangeAspect="1" noChangeShapeType="1"/>
          </p:cNvSpPr>
          <p:nvPr/>
        </p:nvSpPr>
        <p:spPr bwMode="auto">
          <a:xfrm flipH="1">
            <a:off x="1868488" y="4086225"/>
            <a:ext cx="1095375" cy="150813"/>
          </a:xfrm>
          <a:prstGeom prst="line">
            <a:avLst/>
          </a:prstGeom>
          <a:noFill/>
          <a:ln w="9525">
            <a:solidFill>
              <a:schemeClr val="tx1"/>
            </a:solidFill>
            <a:round/>
            <a:headEnd/>
            <a:tailEnd type="triangle" w="lg" len="lg"/>
          </a:ln>
          <a:effectLst/>
        </p:spPr>
        <p:txBody>
          <a:bodyPr/>
          <a:lstStyle/>
          <a:p>
            <a:endParaRPr lang="en-US"/>
          </a:p>
        </p:txBody>
      </p:sp>
      <p:sp>
        <p:nvSpPr>
          <p:cNvPr id="309265" name="Text Box 17"/>
          <p:cNvSpPr txBox="1">
            <a:spLocks noChangeAspect="1" noChangeArrowheads="1"/>
          </p:cNvSpPr>
          <p:nvPr/>
        </p:nvSpPr>
        <p:spPr bwMode="auto">
          <a:xfrm>
            <a:off x="2128838" y="3436938"/>
            <a:ext cx="455612" cy="519112"/>
          </a:xfrm>
          <a:prstGeom prst="rect">
            <a:avLst/>
          </a:prstGeom>
          <a:noFill/>
          <a:ln w="9525">
            <a:noFill/>
            <a:miter lim="800000"/>
            <a:headEnd/>
            <a:tailEnd/>
          </a:ln>
          <a:effectLst/>
        </p:spPr>
        <p:txBody>
          <a:bodyPr wrap="none">
            <a:spAutoFit/>
          </a:bodyPr>
          <a:lstStyle/>
          <a:p>
            <a:r>
              <a:rPr lang="en-US">
                <a:latin typeface="Times New Roman" pitchFamily="18" charset="0"/>
              </a:rPr>
              <a:t>q</a:t>
            </a:r>
            <a:r>
              <a:rPr lang="en-US" baseline="-25000">
                <a:latin typeface="Times New Roman" pitchFamily="18" charset="0"/>
              </a:rPr>
              <a:t>s</a:t>
            </a:r>
            <a:endParaRPr lang="en-US">
              <a:latin typeface="Times New Roman" pitchFamily="18" charset="0"/>
            </a:endParaRPr>
          </a:p>
        </p:txBody>
      </p:sp>
      <p:sp>
        <p:nvSpPr>
          <p:cNvPr id="309266" name="Text Box 18"/>
          <p:cNvSpPr txBox="1">
            <a:spLocks noChangeAspect="1" noChangeArrowheads="1"/>
          </p:cNvSpPr>
          <p:nvPr/>
        </p:nvSpPr>
        <p:spPr bwMode="auto">
          <a:xfrm>
            <a:off x="6369050" y="3492500"/>
            <a:ext cx="2392363" cy="519113"/>
          </a:xfrm>
          <a:prstGeom prst="rect">
            <a:avLst/>
          </a:prstGeom>
          <a:noFill/>
          <a:ln w="9525">
            <a:noFill/>
            <a:miter lim="800000"/>
            <a:headEnd/>
            <a:tailEnd/>
          </a:ln>
          <a:effectLst/>
        </p:spPr>
        <p:txBody>
          <a:bodyPr>
            <a:spAutoFit/>
          </a:bodyPr>
          <a:lstStyle/>
          <a:p>
            <a:pPr>
              <a:spcBef>
                <a:spcPct val="50000"/>
              </a:spcBef>
            </a:pPr>
            <a:r>
              <a:rPr lang="en-US">
                <a:latin typeface="Times New Roman" pitchFamily="18" charset="0"/>
              </a:rPr>
              <a:t>Impeding layer</a:t>
            </a:r>
          </a:p>
        </p:txBody>
      </p:sp>
      <p:sp>
        <p:nvSpPr>
          <p:cNvPr id="309267" name="Line 19"/>
          <p:cNvSpPr>
            <a:spLocks noChangeAspect="1" noChangeShapeType="1"/>
          </p:cNvSpPr>
          <p:nvPr/>
        </p:nvSpPr>
        <p:spPr bwMode="auto">
          <a:xfrm flipH="1" flipV="1">
            <a:off x="5599113" y="3786188"/>
            <a:ext cx="769937" cy="0"/>
          </a:xfrm>
          <a:prstGeom prst="line">
            <a:avLst/>
          </a:prstGeom>
          <a:noFill/>
          <a:ln w="9525">
            <a:solidFill>
              <a:schemeClr val="tx1"/>
            </a:solidFill>
            <a:round/>
            <a:headEnd/>
            <a:tailEnd type="triangle" w="lg" len="lg"/>
          </a:ln>
          <a:effectLst/>
        </p:spPr>
        <p:txBody>
          <a:bodyPr/>
          <a:lstStyle/>
          <a:p>
            <a:endParaRPr lang="en-US"/>
          </a:p>
        </p:txBody>
      </p:sp>
      <p:sp>
        <p:nvSpPr>
          <p:cNvPr id="309268" name="Rectangle 20"/>
          <p:cNvSpPr>
            <a:spLocks noChangeArrowheads="1"/>
          </p:cNvSpPr>
          <p:nvPr/>
        </p:nvSpPr>
        <p:spPr bwMode="auto">
          <a:xfrm>
            <a:off x="6226629" y="4980668"/>
            <a:ext cx="2544763" cy="396875"/>
          </a:xfrm>
          <a:prstGeom prst="rect">
            <a:avLst/>
          </a:prstGeom>
          <a:noFill/>
          <a:ln w="9525">
            <a:noFill/>
            <a:miter lim="800000"/>
            <a:headEnd/>
            <a:tailEnd type="none" w="lg" len="lg"/>
          </a:ln>
          <a:effectLst/>
        </p:spPr>
        <p:txBody>
          <a:bodyPr wrap="none">
            <a:spAutoFit/>
          </a:bodyPr>
          <a:lstStyle/>
          <a:p>
            <a:r>
              <a:rPr lang="en-US" sz="2000" dirty="0"/>
              <a:t>(following </a:t>
            </a:r>
            <a:r>
              <a:rPr lang="en-US" sz="2000" dirty="0" err="1"/>
              <a:t>Beven</a:t>
            </a:r>
            <a:r>
              <a:rPr lang="en-US" sz="2000" dirty="0"/>
              <a:t>, 2001)</a:t>
            </a:r>
          </a:p>
        </p:txBody>
      </p:sp>
      <p:sp>
        <p:nvSpPr>
          <p:cNvPr id="20" name="TextBox 19"/>
          <p:cNvSpPr txBox="1"/>
          <p:nvPr/>
        </p:nvSpPr>
        <p:spPr>
          <a:xfrm>
            <a:off x="0" y="5725174"/>
            <a:ext cx="91440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See perched layer </a:t>
            </a:r>
            <a:r>
              <a:rPr lang="en-US" sz="2400" dirty="0" err="1" smtClean="0">
                <a:latin typeface="Arial" pitchFamily="34" charset="0"/>
                <a:cs typeface="Arial" pitchFamily="34" charset="0"/>
              </a:rPr>
              <a:t>stormflow</a:t>
            </a:r>
            <a:r>
              <a:rPr lang="en-US" sz="2400" dirty="0" smtClean="0">
                <a:latin typeface="Arial" pitchFamily="34" charset="0"/>
                <a:cs typeface="Arial" pitchFamily="34" charset="0"/>
              </a:rPr>
              <a:t> runoff generation animation </a:t>
            </a:r>
            <a:r>
              <a:rPr lang="en-US" sz="2400" dirty="0" smtClean="0">
                <a:latin typeface="Arial" pitchFamily="34" charset="0"/>
                <a:cs typeface="Arial" pitchFamily="34" charset="0"/>
                <a:hlinkClick r:id="rId5"/>
              </a:rPr>
              <a:t>http://hydrology.neng.usu.edu/RRP/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a:t>
            </a:r>
            <a:r>
              <a:rPr lang="en-US" sz="2400" dirty="0" smtClean="0">
                <a:latin typeface="Arial" pitchFamily="34" charset="0"/>
                <a:cs typeface="Arial" pitchFamily="34" charset="0"/>
              </a:rPr>
              <a:t> 2)</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60" name="Picture 4" descr="~AUT0007"/>
          <p:cNvPicPr>
            <a:picLocks noGrp="1" noChangeAspect="1" noChangeArrowheads="1"/>
          </p:cNvPicPr>
          <p:nvPr>
            <p:ph/>
          </p:nvPr>
        </p:nvPicPr>
        <p:blipFill>
          <a:blip r:embed="rId2" cstate="print"/>
          <a:srcRect/>
          <a:stretch>
            <a:fillRect/>
          </a:stretch>
        </p:blipFill>
        <p:spPr>
          <a:xfrm>
            <a:off x="1881188" y="0"/>
            <a:ext cx="5000625" cy="5843588"/>
          </a:xfrm>
          <a:noFill/>
          <a:ln/>
        </p:spPr>
      </p:pic>
      <p:sp>
        <p:nvSpPr>
          <p:cNvPr id="224262" name="Rectangle 6"/>
          <p:cNvSpPr>
            <a:spLocks noChangeArrowheads="1"/>
          </p:cNvSpPr>
          <p:nvPr/>
        </p:nvSpPr>
        <p:spPr bwMode="auto">
          <a:xfrm>
            <a:off x="166688" y="5607050"/>
            <a:ext cx="8836025" cy="1311275"/>
          </a:xfrm>
          <a:prstGeom prst="rect">
            <a:avLst/>
          </a:prstGeom>
          <a:noFill/>
          <a:ln w="9525">
            <a:noFill/>
            <a:miter lim="800000"/>
            <a:headEnd/>
            <a:tailEnd type="none" w="lg" len="lg"/>
          </a:ln>
          <a:effectLst/>
        </p:spPr>
        <p:txBody>
          <a:bodyPr anchor="ctr">
            <a:spAutoFit/>
          </a:bodyPr>
          <a:lstStyle/>
          <a:p>
            <a:r>
              <a:rPr lang="en-US" sz="2000"/>
              <a:t>Map of saturated areas showing expansion during a single rainstorm.  The solid black shows the saturated area at the beginning of the rain; the lightly shaded area is saturated by the end of the storm and is the area over which the water table had risen to the ground surface. (from Dunne and Leopold, 1978)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4" descr="~AUT0008"/>
          <p:cNvPicPr>
            <a:picLocks noGrp="1" noChangeAspect="1" noChangeArrowheads="1"/>
          </p:cNvPicPr>
          <p:nvPr>
            <p:ph/>
          </p:nvPr>
        </p:nvPicPr>
        <p:blipFill>
          <a:blip r:embed="rId2" cstate="print"/>
          <a:srcRect t="4820"/>
          <a:stretch>
            <a:fillRect/>
          </a:stretch>
        </p:blipFill>
        <p:spPr>
          <a:xfrm>
            <a:off x="2208213" y="182563"/>
            <a:ext cx="5005387" cy="6019800"/>
          </a:xfrm>
          <a:noFill/>
          <a:ln/>
        </p:spPr>
      </p:pic>
      <p:sp>
        <p:nvSpPr>
          <p:cNvPr id="226310" name="Rectangle 6"/>
          <p:cNvSpPr>
            <a:spLocks noChangeArrowheads="1"/>
          </p:cNvSpPr>
          <p:nvPr/>
        </p:nvSpPr>
        <p:spPr bwMode="auto">
          <a:xfrm>
            <a:off x="576263" y="5957888"/>
            <a:ext cx="8172450" cy="822325"/>
          </a:xfrm>
          <a:prstGeom prst="rect">
            <a:avLst/>
          </a:prstGeom>
          <a:noFill/>
          <a:ln w="9525">
            <a:noFill/>
            <a:miter lim="800000"/>
            <a:headEnd/>
            <a:tailEnd type="none" w="lg" len="lg"/>
          </a:ln>
          <a:effectLst/>
        </p:spPr>
        <p:txBody>
          <a:bodyPr anchor="ctr">
            <a:spAutoFit/>
          </a:bodyPr>
          <a:lstStyle/>
          <a:p>
            <a:pPr algn="ctr"/>
            <a:r>
              <a:rPr lang="en-US" sz="2400"/>
              <a:t>Seasonal variation in pre-storm saturated area (from Dunne and Leopold, 1978)</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2" name="Picture 4" descr="~AUT0006"/>
          <p:cNvPicPr>
            <a:picLocks noGrp="1" noChangeAspect="1" noChangeArrowheads="1"/>
          </p:cNvPicPr>
          <p:nvPr>
            <p:ph/>
          </p:nvPr>
        </p:nvPicPr>
        <p:blipFill>
          <a:blip r:embed="rId2" cstate="print"/>
          <a:srcRect/>
          <a:stretch>
            <a:fillRect/>
          </a:stretch>
        </p:blipFill>
        <p:spPr>
          <a:xfrm>
            <a:off x="334963" y="0"/>
            <a:ext cx="8485187" cy="6086475"/>
          </a:xfrm>
          <a:noFill/>
          <a:ln/>
        </p:spPr>
      </p:pic>
      <p:sp>
        <p:nvSpPr>
          <p:cNvPr id="222214" name="Rectangle 6"/>
          <p:cNvSpPr>
            <a:spLocks noChangeArrowheads="1"/>
          </p:cNvSpPr>
          <p:nvPr/>
        </p:nvSpPr>
        <p:spPr bwMode="auto">
          <a:xfrm>
            <a:off x="0" y="5930900"/>
            <a:ext cx="9144000" cy="915988"/>
          </a:xfrm>
          <a:prstGeom prst="rect">
            <a:avLst/>
          </a:prstGeom>
          <a:noFill/>
          <a:ln w="9525">
            <a:noFill/>
            <a:miter lim="800000"/>
            <a:headEnd/>
            <a:tailEnd type="none" w="lg" len="lg"/>
          </a:ln>
          <a:effectLst/>
        </p:spPr>
        <p:txBody>
          <a:bodyPr anchor="ctr">
            <a:spAutoFit/>
          </a:bodyPr>
          <a:lstStyle/>
          <a:p>
            <a:r>
              <a:rPr lang="en-US" sz="1800">
                <a:latin typeface="Times New Roman" pitchFamily="18" charset="0"/>
              </a:rPr>
              <a:t>Variable Source Area Concept (from Chow et al, 1988).  The small arrows in the hydrographs show how the streamflow increases as the variable source extends into swamps, shallow soils and ephemeral channels.  The process reverses as streamflow declines.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13" name="Picture 9"/>
          <p:cNvPicPr>
            <a:picLocks noChangeAspect="1" noChangeArrowheads="1"/>
          </p:cNvPicPr>
          <p:nvPr/>
        </p:nvPicPr>
        <p:blipFill>
          <a:blip r:embed="rId2" cstate="print"/>
          <a:srcRect l="15521" t="34822" r="6056" b="20496"/>
          <a:stretch>
            <a:fillRect/>
          </a:stretch>
        </p:blipFill>
        <p:spPr bwMode="auto">
          <a:xfrm>
            <a:off x="366713" y="1265238"/>
            <a:ext cx="8364537" cy="3575050"/>
          </a:xfrm>
          <a:prstGeom prst="rect">
            <a:avLst/>
          </a:prstGeom>
          <a:noFill/>
          <a:ln w="9525">
            <a:noFill/>
            <a:miter lim="800000"/>
            <a:headEnd/>
            <a:tailEnd type="none" w="lg" len="lg"/>
          </a:ln>
          <a:effectLst/>
        </p:spPr>
      </p:pic>
      <p:sp>
        <p:nvSpPr>
          <p:cNvPr id="277509" name="Text Box 5"/>
          <p:cNvSpPr txBox="1">
            <a:spLocks noChangeArrowheads="1"/>
          </p:cNvSpPr>
          <p:nvPr/>
        </p:nvSpPr>
        <p:spPr bwMode="auto">
          <a:xfrm>
            <a:off x="392113" y="4921250"/>
            <a:ext cx="8250237" cy="822325"/>
          </a:xfrm>
          <a:prstGeom prst="rect">
            <a:avLst/>
          </a:prstGeom>
          <a:noFill/>
          <a:ln w="9525">
            <a:noFill/>
            <a:miter lim="800000"/>
            <a:headEnd/>
            <a:tailEnd type="none" w="lg" len="lg"/>
          </a:ln>
          <a:effectLst/>
        </p:spPr>
        <p:txBody>
          <a:bodyPr>
            <a:spAutoFit/>
          </a:bodyPr>
          <a:lstStyle/>
          <a:p>
            <a:r>
              <a:rPr lang="en-US" sz="2400"/>
              <a:t>Schematic illustration of macropore network being activated due to rise in groundwater resulting in rapid lateral flow.</a:t>
            </a:r>
          </a:p>
        </p:txBody>
      </p:sp>
      <p:sp>
        <p:nvSpPr>
          <p:cNvPr id="277510" name="AutoShape 6"/>
          <p:cNvSpPr>
            <a:spLocks noChangeArrowheads="1"/>
          </p:cNvSpPr>
          <p:nvPr/>
        </p:nvSpPr>
        <p:spPr bwMode="auto">
          <a:xfrm rot="-338895">
            <a:off x="952500" y="4108450"/>
            <a:ext cx="690563" cy="115888"/>
          </a:xfrm>
          <a:prstGeom prst="leftArrow">
            <a:avLst>
              <a:gd name="adj1" fmla="val 50000"/>
              <a:gd name="adj2" fmla="val 148972"/>
            </a:avLst>
          </a:prstGeom>
          <a:solidFill>
            <a:srgbClr val="FF0000"/>
          </a:solidFill>
          <a:ln w="9525">
            <a:solidFill>
              <a:schemeClr val="tx1"/>
            </a:solidFill>
            <a:miter lim="800000"/>
            <a:headEnd/>
            <a:tailEnd type="none" w="lg" len="lg"/>
          </a:ln>
          <a:effectLst/>
        </p:spPr>
        <p:txBody>
          <a:bodyPr wrap="none" anchor="ctr"/>
          <a:lstStyle/>
          <a:p>
            <a:endParaRPr lang="en-US"/>
          </a:p>
        </p:txBody>
      </p:sp>
      <p:sp>
        <p:nvSpPr>
          <p:cNvPr id="277511" name="AutoShape 7"/>
          <p:cNvSpPr>
            <a:spLocks noChangeArrowheads="1"/>
          </p:cNvSpPr>
          <p:nvPr/>
        </p:nvSpPr>
        <p:spPr bwMode="auto">
          <a:xfrm rot="-338895">
            <a:off x="2843213" y="3935413"/>
            <a:ext cx="687387" cy="115887"/>
          </a:xfrm>
          <a:prstGeom prst="leftArrow">
            <a:avLst>
              <a:gd name="adj1" fmla="val 50000"/>
              <a:gd name="adj2" fmla="val 148288"/>
            </a:avLst>
          </a:prstGeom>
          <a:solidFill>
            <a:srgbClr val="FF0000"/>
          </a:solidFill>
          <a:ln w="9525">
            <a:solidFill>
              <a:schemeClr val="tx1"/>
            </a:solidFill>
            <a:miter lim="800000"/>
            <a:headEnd/>
            <a:tailEnd type="none" w="lg" len="lg"/>
          </a:ln>
          <a:effectLst/>
        </p:spPr>
        <p:txBody>
          <a:bodyPr wrap="none" anchor="ctr"/>
          <a:lstStyle/>
          <a:p>
            <a:endParaRPr lang="en-US"/>
          </a:p>
        </p:txBody>
      </p:sp>
      <p:sp>
        <p:nvSpPr>
          <p:cNvPr id="277512" name="AutoShape 8"/>
          <p:cNvSpPr>
            <a:spLocks noChangeArrowheads="1"/>
          </p:cNvSpPr>
          <p:nvPr/>
        </p:nvSpPr>
        <p:spPr bwMode="auto">
          <a:xfrm rot="-524539">
            <a:off x="4449763" y="3716338"/>
            <a:ext cx="688975" cy="115887"/>
          </a:xfrm>
          <a:prstGeom prst="leftArrow">
            <a:avLst>
              <a:gd name="adj1" fmla="val 50000"/>
              <a:gd name="adj2" fmla="val 148631"/>
            </a:avLst>
          </a:prstGeom>
          <a:solidFill>
            <a:srgbClr val="FF0000"/>
          </a:solidFill>
          <a:ln w="9525">
            <a:solidFill>
              <a:schemeClr val="tx1"/>
            </a:solidFill>
            <a:miter lim="800000"/>
            <a:headEnd/>
            <a:tailEnd type="none" w="lg" len="lg"/>
          </a:ln>
          <a:effectLst/>
        </p:spPr>
        <p:txBody>
          <a:bodyPr wrap="none" anchor="ctr"/>
          <a:lstStyle/>
          <a:p>
            <a:endParaRPr lang="en-US"/>
          </a:p>
        </p:txBody>
      </p:sp>
      <p:sp>
        <p:nvSpPr>
          <p:cNvPr id="277514" name="Text Box 10"/>
          <p:cNvSpPr txBox="1">
            <a:spLocks noChangeArrowheads="1"/>
          </p:cNvSpPr>
          <p:nvPr/>
        </p:nvSpPr>
        <p:spPr bwMode="auto">
          <a:xfrm>
            <a:off x="2049463" y="687388"/>
            <a:ext cx="4502150" cy="579437"/>
          </a:xfrm>
          <a:prstGeom prst="rect">
            <a:avLst/>
          </a:prstGeom>
          <a:noFill/>
          <a:ln w="9525">
            <a:noFill/>
            <a:miter lim="800000"/>
            <a:headEnd/>
            <a:tailEnd type="none" w="lg" len="lg"/>
          </a:ln>
          <a:effectLst/>
        </p:spPr>
        <p:txBody>
          <a:bodyPr wrap="none">
            <a:spAutoFit/>
          </a:bodyPr>
          <a:lstStyle/>
          <a:p>
            <a:r>
              <a:rPr lang="en-US" sz="3200" b="1">
                <a:solidFill>
                  <a:srgbClr val="FF3300"/>
                </a:solidFill>
              </a:rPr>
              <a:t>Transmissivity Feedback</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9486"/>
            <a:ext cx="7772400" cy="892628"/>
          </a:xfrm>
        </p:spPr>
        <p:txBody>
          <a:bodyPr/>
          <a:lstStyle/>
          <a:p>
            <a:r>
              <a:rPr lang="en-US" dirty="0" smtClean="0"/>
              <a:t>Resources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150429" y="2622899"/>
            <a:ext cx="2993571" cy="4235102"/>
          </a:xfrm>
          <a:prstGeom prst="rect">
            <a:avLst/>
          </a:prstGeom>
          <a:noFill/>
          <a:ln w="9525" cap="flat" cmpd="sng">
            <a:noFill/>
            <a:prstDash val="solid"/>
            <a:miter lim="800000"/>
            <a:headEnd type="none" w="med" len="med"/>
            <a:tailEnd type="none" w="lg" len="lg"/>
          </a:ln>
          <a:effectLst/>
        </p:spPr>
      </p:pic>
      <p:sp>
        <p:nvSpPr>
          <p:cNvPr id="3" name="Content Placeholder 2"/>
          <p:cNvSpPr>
            <a:spLocks noGrp="1"/>
          </p:cNvSpPr>
          <p:nvPr>
            <p:ph idx="1"/>
          </p:nvPr>
        </p:nvSpPr>
        <p:spPr>
          <a:xfrm>
            <a:off x="185058" y="1230086"/>
            <a:ext cx="8958942" cy="4114800"/>
          </a:xfrm>
        </p:spPr>
        <p:txBody>
          <a:bodyPr/>
          <a:lstStyle/>
          <a:p>
            <a:r>
              <a:rPr lang="en-US" dirty="0" smtClean="0"/>
              <a:t>Rainfall Runoff Module Online, </a:t>
            </a:r>
            <a:r>
              <a:rPr lang="en-US" dirty="0" smtClean="0">
                <a:hlinkClick r:id="rId3"/>
              </a:rPr>
              <a:t>http://hydrology.usu.edu/RRP</a:t>
            </a:r>
            <a:r>
              <a:rPr lang="en-US" dirty="0" smtClean="0"/>
              <a:t>, </a:t>
            </a:r>
            <a:br>
              <a:rPr lang="en-US" dirty="0" smtClean="0"/>
            </a:br>
            <a:r>
              <a:rPr lang="en-US" dirty="0" smtClean="0"/>
              <a:t>Chapters 1 - 3</a:t>
            </a:r>
          </a:p>
          <a:p>
            <a:r>
              <a:rPr lang="en-US" dirty="0" err="1" smtClean="0"/>
              <a:t>Dingman</a:t>
            </a:r>
            <a:r>
              <a:rPr lang="en-US" dirty="0" smtClean="0"/>
              <a:t> Chapters 6, 9</a:t>
            </a:r>
          </a:p>
          <a:p>
            <a:r>
              <a:rPr lang="en-US" dirty="0" smtClean="0"/>
              <a:t>Jeff McDonnell Website </a:t>
            </a:r>
            <a:r>
              <a:rPr lang="en-US" sz="2400" dirty="0" smtClean="0"/>
              <a:t>(</a:t>
            </a:r>
            <a:r>
              <a:rPr lang="en-US" sz="2400" dirty="0" smtClean="0">
                <a:hlinkClick r:id="rId4"/>
              </a:rPr>
              <a:t>http://www.cof.orst.edu/cof/fe/watershd/</a:t>
            </a:r>
            <a:r>
              <a:rPr lang="en-US" sz="2400" dirty="0" smtClean="0"/>
              <a:t>) </a:t>
            </a:r>
            <a:endParaRPr lang="en-US" dirty="0" smtClean="0"/>
          </a:p>
          <a:p>
            <a:r>
              <a:rPr lang="en-US" dirty="0" smtClean="0"/>
              <a:t>Benchmark papers in </a:t>
            </a:r>
            <a:r>
              <a:rPr lang="en-US" dirty="0" err="1" smtClean="0"/>
              <a:t>streamflow</a:t>
            </a:r>
            <a:r>
              <a:rPr lang="en-US" dirty="0" smtClean="0"/>
              <a:t> </a:t>
            </a:r>
            <a:r>
              <a:rPr lang="en-US" sz="2400" dirty="0" smtClean="0"/>
              <a:t/>
            </a:r>
            <a:br>
              <a:rPr lang="en-US" sz="2400" dirty="0" smtClean="0"/>
            </a:br>
            <a:r>
              <a:rPr lang="en-US" dirty="0" smtClean="0"/>
              <a:t>generation processes (many at </a:t>
            </a:r>
            <a:br>
              <a:rPr lang="en-US" dirty="0" smtClean="0"/>
            </a:br>
            <a:r>
              <a:rPr lang="en-US" sz="2400" dirty="0" smtClean="0">
                <a:hlinkClick r:id="rId5"/>
              </a:rPr>
              <a:t>http://www.cof.orst.edu/cof/fe/watershd/fe537/bpapers.html</a:t>
            </a:r>
            <a:r>
              <a:rPr lang="en-US" dirty="0" smtClean="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1.png"/>
          <p:cNvPicPr>
            <a:picLocks noChangeAspect="1"/>
          </p:cNvPicPr>
          <p:nvPr/>
        </p:nvPicPr>
        <p:blipFill>
          <a:blip r:embed="rId2" cstate="print"/>
          <a:stretch>
            <a:fillRect/>
          </a:stretch>
        </p:blipFill>
        <p:spPr>
          <a:xfrm>
            <a:off x="1037602" y="173730"/>
            <a:ext cx="6756570" cy="6455670"/>
          </a:xfrm>
          <a:prstGeom prst="rect">
            <a:avLst/>
          </a:prstGeom>
        </p:spPr>
      </p:pic>
      <p:sp>
        <p:nvSpPr>
          <p:cNvPr id="3" name="TextBox 2"/>
          <p:cNvSpPr txBox="1"/>
          <p:nvPr/>
        </p:nvSpPr>
        <p:spPr>
          <a:xfrm>
            <a:off x="7424060" y="6457890"/>
            <a:ext cx="1719940" cy="400110"/>
          </a:xfrm>
          <a:prstGeom prst="rect">
            <a:avLst/>
          </a:prstGeom>
          <a:noFill/>
        </p:spPr>
        <p:txBody>
          <a:bodyPr wrap="square" rtlCol="0">
            <a:spAutoFit/>
          </a:bodyPr>
          <a:lstStyle/>
          <a:p>
            <a:r>
              <a:rPr lang="en-US" sz="2000" dirty="0" err="1" smtClean="0">
                <a:solidFill>
                  <a:schemeClr val="bg1">
                    <a:lumMod val="50000"/>
                  </a:schemeClr>
                </a:solidFill>
              </a:rPr>
              <a:t>Brutsaert</a:t>
            </a:r>
            <a:r>
              <a:rPr lang="en-US" sz="2000" dirty="0" smtClean="0">
                <a:solidFill>
                  <a:schemeClr val="bg1">
                    <a:lumMod val="50000"/>
                  </a:schemeClr>
                </a:solidFill>
              </a:rPr>
              <a:t>, 2005</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544" name="Group 16"/>
          <p:cNvGrpSpPr>
            <a:grpSpLocks/>
          </p:cNvGrpSpPr>
          <p:nvPr/>
        </p:nvGrpSpPr>
        <p:grpSpPr bwMode="auto">
          <a:xfrm>
            <a:off x="296863" y="1114425"/>
            <a:ext cx="8537575" cy="5743575"/>
            <a:chOff x="1507" y="1330"/>
            <a:chExt cx="2760" cy="1728"/>
          </a:xfrm>
        </p:grpSpPr>
        <p:graphicFrame>
          <p:nvGraphicFramePr>
            <p:cNvPr id="278532" name="Object 4"/>
            <p:cNvGraphicFramePr>
              <a:graphicFrameLocks noChangeAspect="1"/>
            </p:cNvGraphicFramePr>
            <p:nvPr/>
          </p:nvGraphicFramePr>
          <p:xfrm>
            <a:off x="1507" y="1330"/>
            <a:ext cx="2760" cy="1728"/>
          </p:xfrm>
          <a:graphic>
            <a:graphicData uri="http://schemas.openxmlformats.org/presentationml/2006/ole">
              <mc:AlternateContent xmlns:mc="http://schemas.openxmlformats.org/markup-compatibility/2006">
                <mc:Choice xmlns:v="urn:schemas-microsoft-com:vml" Requires="v">
                  <p:oleObj spid="_x0000_s278537" name="Bitmap Image" r:id="rId3" imgW="4381880" imgH="2743438" progId="PBrush">
                    <p:embed/>
                  </p:oleObj>
                </mc:Choice>
                <mc:Fallback>
                  <p:oleObj name="Bitmap Image" r:id="rId3" imgW="4381880" imgH="2743438"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 y="1330"/>
                          <a:ext cx="2760"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8533" name="AutoShape 5"/>
            <p:cNvSpPr>
              <a:spLocks noChangeArrowheads="1"/>
            </p:cNvSpPr>
            <p:nvPr/>
          </p:nvSpPr>
          <p:spPr bwMode="auto">
            <a:xfrm rot="12515040" flipV="1">
              <a:off x="2410" y="2150"/>
              <a:ext cx="434" cy="68"/>
            </a:xfrm>
            <a:prstGeom prst="leftArrow">
              <a:avLst>
                <a:gd name="adj1" fmla="val 50000"/>
                <a:gd name="adj2" fmla="val 159559"/>
              </a:avLst>
            </a:prstGeom>
            <a:solidFill>
              <a:srgbClr val="800080"/>
            </a:solidFill>
            <a:ln w="9525">
              <a:solidFill>
                <a:schemeClr val="tx1"/>
              </a:solidFill>
              <a:miter lim="800000"/>
              <a:headEnd/>
              <a:tailEnd type="none" w="lg" len="lg"/>
            </a:ln>
            <a:effectLst/>
          </p:spPr>
          <p:txBody>
            <a:bodyPr wrap="none" anchor="ctr"/>
            <a:lstStyle/>
            <a:p>
              <a:endParaRPr lang="en-US"/>
            </a:p>
          </p:txBody>
        </p:sp>
        <p:sp>
          <p:nvSpPr>
            <p:cNvPr id="278535" name="AutoShape 7"/>
            <p:cNvSpPr>
              <a:spLocks noChangeArrowheads="1"/>
            </p:cNvSpPr>
            <p:nvPr/>
          </p:nvSpPr>
          <p:spPr bwMode="auto">
            <a:xfrm rot="11922596" flipV="1">
              <a:off x="3347" y="2510"/>
              <a:ext cx="434" cy="68"/>
            </a:xfrm>
            <a:prstGeom prst="leftArrow">
              <a:avLst>
                <a:gd name="adj1" fmla="val 50000"/>
                <a:gd name="adj2" fmla="val 159559"/>
              </a:avLst>
            </a:prstGeom>
            <a:solidFill>
              <a:srgbClr val="800080"/>
            </a:solidFill>
            <a:ln w="9525">
              <a:solidFill>
                <a:schemeClr val="tx1"/>
              </a:solidFill>
              <a:miter lim="800000"/>
              <a:headEnd/>
              <a:tailEnd type="none" w="lg" len="lg"/>
            </a:ln>
            <a:effectLst/>
          </p:spPr>
          <p:txBody>
            <a:bodyPr wrap="none" anchor="ctr"/>
            <a:lstStyle/>
            <a:p>
              <a:endParaRPr lang="en-US"/>
            </a:p>
          </p:txBody>
        </p:sp>
        <p:sp>
          <p:nvSpPr>
            <p:cNvPr id="278537" name="Text Box 9"/>
            <p:cNvSpPr txBox="1">
              <a:spLocks noChangeArrowheads="1"/>
            </p:cNvSpPr>
            <p:nvPr/>
          </p:nvSpPr>
          <p:spPr bwMode="auto">
            <a:xfrm rot="1512721">
              <a:off x="2774" y="2217"/>
              <a:ext cx="853" cy="120"/>
            </a:xfrm>
            <a:prstGeom prst="rect">
              <a:avLst/>
            </a:prstGeom>
            <a:noFill/>
            <a:ln w="9525">
              <a:noFill/>
              <a:miter lim="800000"/>
              <a:headEnd/>
              <a:tailEnd type="none" w="lg" len="lg"/>
            </a:ln>
            <a:effectLst/>
          </p:spPr>
          <p:txBody>
            <a:bodyPr>
              <a:spAutoFit/>
            </a:bodyPr>
            <a:lstStyle/>
            <a:p>
              <a:pPr>
                <a:spcBef>
                  <a:spcPct val="50000"/>
                </a:spcBef>
              </a:pPr>
              <a:r>
                <a:rPr lang="en-US" sz="2000">
                  <a:latin typeface="Arial" charset="0"/>
                </a:rPr>
                <a:t>Soil</a:t>
              </a:r>
            </a:p>
          </p:txBody>
        </p:sp>
        <p:sp>
          <p:nvSpPr>
            <p:cNvPr id="278538" name="Text Box 10"/>
            <p:cNvSpPr txBox="1">
              <a:spLocks noChangeArrowheads="1"/>
            </p:cNvSpPr>
            <p:nvPr/>
          </p:nvSpPr>
          <p:spPr bwMode="auto">
            <a:xfrm>
              <a:off x="1641" y="2311"/>
              <a:ext cx="921" cy="211"/>
            </a:xfrm>
            <a:prstGeom prst="rect">
              <a:avLst/>
            </a:prstGeom>
            <a:noFill/>
            <a:ln w="9525">
              <a:noFill/>
              <a:miter lim="800000"/>
              <a:headEnd/>
              <a:tailEnd type="none" w="lg" len="lg"/>
            </a:ln>
            <a:effectLst/>
          </p:spPr>
          <p:txBody>
            <a:bodyPr>
              <a:spAutoFit/>
            </a:bodyPr>
            <a:lstStyle/>
            <a:p>
              <a:pPr>
                <a:spcBef>
                  <a:spcPct val="50000"/>
                </a:spcBef>
              </a:pPr>
              <a:r>
                <a:rPr lang="en-US" sz="2000">
                  <a:latin typeface="Arial" charset="0"/>
                </a:rPr>
                <a:t>Low permeable bedrock</a:t>
              </a:r>
            </a:p>
          </p:txBody>
        </p:sp>
        <p:sp>
          <p:nvSpPr>
            <p:cNvPr id="278539" name="Line 11"/>
            <p:cNvSpPr>
              <a:spLocks noChangeShapeType="1"/>
            </p:cNvSpPr>
            <p:nvPr/>
          </p:nvSpPr>
          <p:spPr bwMode="auto">
            <a:xfrm>
              <a:off x="1844" y="1539"/>
              <a:ext cx="0" cy="217"/>
            </a:xfrm>
            <a:prstGeom prst="line">
              <a:avLst/>
            </a:prstGeom>
            <a:noFill/>
            <a:ln w="9525">
              <a:solidFill>
                <a:srgbClr val="000099"/>
              </a:solidFill>
              <a:round/>
              <a:headEnd/>
              <a:tailEnd type="triangle" w="lg" len="lg"/>
            </a:ln>
            <a:effectLst/>
          </p:spPr>
          <p:txBody>
            <a:bodyPr/>
            <a:lstStyle/>
            <a:p>
              <a:endParaRPr lang="en-US"/>
            </a:p>
          </p:txBody>
        </p:sp>
        <p:sp>
          <p:nvSpPr>
            <p:cNvPr id="278541" name="Line 13"/>
            <p:cNvSpPr>
              <a:spLocks noChangeShapeType="1"/>
            </p:cNvSpPr>
            <p:nvPr/>
          </p:nvSpPr>
          <p:spPr bwMode="auto">
            <a:xfrm>
              <a:off x="2468" y="1825"/>
              <a:ext cx="0" cy="217"/>
            </a:xfrm>
            <a:prstGeom prst="line">
              <a:avLst/>
            </a:prstGeom>
            <a:noFill/>
            <a:ln w="9525">
              <a:solidFill>
                <a:srgbClr val="000099"/>
              </a:solidFill>
              <a:round/>
              <a:headEnd/>
              <a:tailEnd type="triangle" w="lg" len="lg"/>
            </a:ln>
            <a:effectLst/>
          </p:spPr>
          <p:txBody>
            <a:bodyPr/>
            <a:lstStyle/>
            <a:p>
              <a:endParaRPr lang="en-US"/>
            </a:p>
          </p:txBody>
        </p:sp>
        <p:sp>
          <p:nvSpPr>
            <p:cNvPr id="278542" name="Line 14"/>
            <p:cNvSpPr>
              <a:spLocks noChangeShapeType="1"/>
            </p:cNvSpPr>
            <p:nvPr/>
          </p:nvSpPr>
          <p:spPr bwMode="auto">
            <a:xfrm>
              <a:off x="3174" y="2165"/>
              <a:ext cx="0" cy="217"/>
            </a:xfrm>
            <a:prstGeom prst="line">
              <a:avLst/>
            </a:prstGeom>
            <a:noFill/>
            <a:ln w="9525">
              <a:solidFill>
                <a:srgbClr val="000099"/>
              </a:solidFill>
              <a:round/>
              <a:headEnd/>
              <a:tailEnd type="triangle" w="lg" len="lg"/>
            </a:ln>
            <a:effectLst/>
          </p:spPr>
          <p:txBody>
            <a:bodyPr/>
            <a:lstStyle/>
            <a:p>
              <a:endParaRPr lang="en-US"/>
            </a:p>
          </p:txBody>
        </p:sp>
        <p:sp>
          <p:nvSpPr>
            <p:cNvPr id="278543" name="Line 15"/>
            <p:cNvSpPr>
              <a:spLocks noChangeShapeType="1"/>
            </p:cNvSpPr>
            <p:nvPr/>
          </p:nvSpPr>
          <p:spPr bwMode="auto">
            <a:xfrm>
              <a:off x="3731" y="2410"/>
              <a:ext cx="0" cy="162"/>
            </a:xfrm>
            <a:prstGeom prst="line">
              <a:avLst/>
            </a:prstGeom>
            <a:noFill/>
            <a:ln w="9525">
              <a:solidFill>
                <a:srgbClr val="000099"/>
              </a:solidFill>
              <a:round/>
              <a:headEnd/>
              <a:tailEnd type="triangle" w="lg" len="lg"/>
            </a:ln>
            <a:effectLst/>
          </p:spPr>
          <p:txBody>
            <a:bodyPr/>
            <a:lstStyle/>
            <a:p>
              <a:endParaRPr lang="en-US"/>
            </a:p>
          </p:txBody>
        </p:sp>
      </p:grpSp>
      <p:sp>
        <p:nvSpPr>
          <p:cNvPr id="278536" name="Text Box 8"/>
          <p:cNvSpPr txBox="1">
            <a:spLocks noChangeArrowheads="1"/>
          </p:cNvSpPr>
          <p:nvPr/>
        </p:nvSpPr>
        <p:spPr bwMode="auto">
          <a:xfrm>
            <a:off x="1746250" y="735013"/>
            <a:ext cx="6621463" cy="519112"/>
          </a:xfrm>
          <a:prstGeom prst="rect">
            <a:avLst/>
          </a:prstGeom>
          <a:noFill/>
          <a:ln w="9525">
            <a:noFill/>
            <a:miter lim="800000"/>
            <a:headEnd/>
            <a:tailEnd type="none" w="lg" len="lg"/>
          </a:ln>
          <a:effectLst/>
        </p:spPr>
        <p:txBody>
          <a:bodyPr wrap="none">
            <a:spAutoFit/>
          </a:bodyPr>
          <a:lstStyle/>
          <a:p>
            <a:r>
              <a:rPr lang="en-US" b="1">
                <a:solidFill>
                  <a:srgbClr val="FF3300"/>
                </a:solidFill>
              </a:rPr>
              <a:t>Rapid lateral flow at soil bedrock interface.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subsurface </a:t>
            </a:r>
            <a:r>
              <a:rPr lang="en-US" dirty="0" err="1" smtClean="0"/>
              <a:t>stormflow</a:t>
            </a:r>
            <a:endParaRPr lang="en-US" dirty="0"/>
          </a:p>
        </p:txBody>
      </p:sp>
      <p:sp>
        <p:nvSpPr>
          <p:cNvPr id="3" name="Content Placeholder 2"/>
          <p:cNvSpPr>
            <a:spLocks noGrp="1"/>
          </p:cNvSpPr>
          <p:nvPr>
            <p:ph idx="1"/>
          </p:nvPr>
        </p:nvSpPr>
        <p:spPr/>
        <p:txBody>
          <a:bodyPr/>
          <a:lstStyle/>
          <a:p>
            <a:r>
              <a:rPr lang="en-US" dirty="0" smtClean="0"/>
              <a:t>Unimpeded entry by new water from rainfall into the soil</a:t>
            </a:r>
          </a:p>
          <a:p>
            <a:r>
              <a:rPr lang="en-US" dirty="0" smtClean="0"/>
              <a:t>Rapid downslope flow through preferential paths</a:t>
            </a:r>
          </a:p>
          <a:p>
            <a:r>
              <a:rPr lang="en-US" dirty="0" smtClean="0"/>
              <a:t>Mixing with old water depending on rainfall intensity and soil moisture status</a:t>
            </a:r>
            <a:endParaRPr lang="en-US" dirty="0"/>
          </a:p>
        </p:txBody>
      </p:sp>
      <p:sp>
        <p:nvSpPr>
          <p:cNvPr id="4" name="Rectangle 3"/>
          <p:cNvSpPr/>
          <p:nvPr/>
        </p:nvSpPr>
        <p:spPr>
          <a:xfrm>
            <a:off x="5479837" y="6187993"/>
            <a:ext cx="3489289" cy="461665"/>
          </a:xfrm>
          <a:prstGeom prst="rect">
            <a:avLst/>
          </a:prstGeom>
        </p:spPr>
        <p:txBody>
          <a:bodyPr wrap="none">
            <a:spAutoFit/>
          </a:bodyPr>
          <a:lstStyle/>
          <a:p>
            <a:r>
              <a:rPr lang="en-US" sz="2400" dirty="0" smtClean="0">
                <a:solidFill>
                  <a:schemeClr val="bg2">
                    <a:lumMod val="75000"/>
                  </a:schemeClr>
                </a:solidFill>
              </a:rPr>
              <a:t>From </a:t>
            </a:r>
            <a:r>
              <a:rPr lang="en-US" sz="2400" dirty="0" err="1" smtClean="0">
                <a:solidFill>
                  <a:schemeClr val="bg2">
                    <a:lumMod val="75000"/>
                  </a:schemeClr>
                </a:solidFill>
              </a:rPr>
              <a:t>Brutsaert</a:t>
            </a:r>
            <a:r>
              <a:rPr lang="en-US" sz="2400" dirty="0" smtClean="0">
                <a:solidFill>
                  <a:schemeClr val="bg2">
                    <a:lumMod val="75000"/>
                  </a:schemeClr>
                </a:solidFill>
              </a:rPr>
              <a:t>, 2005, p454</a:t>
            </a:r>
            <a:endParaRPr lang="en-US" sz="2400"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366" name="Group 94"/>
          <p:cNvGrpSpPr>
            <a:grpSpLocks/>
          </p:cNvGrpSpPr>
          <p:nvPr/>
        </p:nvGrpSpPr>
        <p:grpSpPr bwMode="auto">
          <a:xfrm>
            <a:off x="704850" y="0"/>
            <a:ext cx="7858125" cy="6257925"/>
            <a:chOff x="769" y="295"/>
            <a:chExt cx="4019" cy="3200"/>
          </a:xfrm>
        </p:grpSpPr>
        <p:sp>
          <p:nvSpPr>
            <p:cNvPr id="310274" name="Freeform 2"/>
            <p:cNvSpPr>
              <a:spLocks/>
            </p:cNvSpPr>
            <p:nvPr/>
          </p:nvSpPr>
          <p:spPr bwMode="auto">
            <a:xfrm>
              <a:off x="3669" y="2684"/>
              <a:ext cx="316" cy="396"/>
            </a:xfrm>
            <a:custGeom>
              <a:avLst/>
              <a:gdLst/>
              <a:ahLst/>
              <a:cxnLst>
                <a:cxn ang="0">
                  <a:pos x="237" y="528"/>
                </a:cxn>
                <a:cxn ang="0">
                  <a:pos x="237" y="244"/>
                </a:cxn>
                <a:cxn ang="0">
                  <a:pos x="176" y="148"/>
                </a:cxn>
                <a:cxn ang="0">
                  <a:pos x="141" y="39"/>
                </a:cxn>
                <a:cxn ang="0">
                  <a:pos x="134" y="0"/>
                </a:cxn>
                <a:cxn ang="0">
                  <a:pos x="0" y="52"/>
                </a:cxn>
              </a:cxnLst>
              <a:rect l="0" t="0" r="r" b="b"/>
              <a:pathLst>
                <a:path w="237" h="528">
                  <a:moveTo>
                    <a:pt x="237" y="528"/>
                  </a:moveTo>
                  <a:lnTo>
                    <a:pt x="237" y="244"/>
                  </a:lnTo>
                  <a:lnTo>
                    <a:pt x="176" y="148"/>
                  </a:lnTo>
                  <a:lnTo>
                    <a:pt x="141" y="39"/>
                  </a:lnTo>
                  <a:lnTo>
                    <a:pt x="134" y="0"/>
                  </a:lnTo>
                  <a:lnTo>
                    <a:pt x="0" y="52"/>
                  </a:lnTo>
                </a:path>
              </a:pathLst>
            </a:custGeom>
            <a:solidFill>
              <a:schemeClr val="bg2"/>
            </a:solidFill>
            <a:ln w="9525" cap="flat" cmpd="sng">
              <a:solidFill>
                <a:schemeClr val="tx1"/>
              </a:solidFill>
              <a:prstDash val="solid"/>
              <a:round/>
              <a:headEnd type="none" w="med" len="med"/>
              <a:tailEnd type="none" w="lg" len="lg"/>
            </a:ln>
            <a:effectLst/>
          </p:spPr>
          <p:txBody>
            <a:bodyPr/>
            <a:lstStyle/>
            <a:p>
              <a:endParaRPr lang="en-US"/>
            </a:p>
          </p:txBody>
        </p:sp>
        <p:sp>
          <p:nvSpPr>
            <p:cNvPr id="310275" name="Freeform 3"/>
            <p:cNvSpPr>
              <a:spLocks noChangeAspect="1"/>
            </p:cNvSpPr>
            <p:nvPr/>
          </p:nvSpPr>
          <p:spPr bwMode="auto">
            <a:xfrm>
              <a:off x="2077" y="1949"/>
              <a:ext cx="386" cy="308"/>
            </a:xfrm>
            <a:custGeom>
              <a:avLst/>
              <a:gdLst/>
              <a:ahLst/>
              <a:cxnLst>
                <a:cxn ang="0">
                  <a:pos x="0" y="97"/>
                </a:cxn>
                <a:cxn ang="0">
                  <a:pos x="0" y="411"/>
                </a:cxn>
                <a:cxn ang="0">
                  <a:pos x="289" y="411"/>
                </a:cxn>
                <a:cxn ang="0">
                  <a:pos x="288" y="117"/>
                </a:cxn>
                <a:cxn ang="0">
                  <a:pos x="259" y="58"/>
                </a:cxn>
                <a:cxn ang="0">
                  <a:pos x="247" y="0"/>
                </a:cxn>
                <a:cxn ang="0">
                  <a:pos x="213" y="12"/>
                </a:cxn>
              </a:cxnLst>
              <a:rect l="0" t="0" r="r" b="b"/>
              <a:pathLst>
                <a:path w="289" h="411">
                  <a:moveTo>
                    <a:pt x="0" y="97"/>
                  </a:moveTo>
                  <a:lnTo>
                    <a:pt x="0" y="411"/>
                  </a:lnTo>
                  <a:lnTo>
                    <a:pt x="289" y="411"/>
                  </a:lnTo>
                  <a:lnTo>
                    <a:pt x="288" y="117"/>
                  </a:lnTo>
                  <a:lnTo>
                    <a:pt x="259" y="58"/>
                  </a:lnTo>
                  <a:lnTo>
                    <a:pt x="247" y="0"/>
                  </a:lnTo>
                  <a:lnTo>
                    <a:pt x="213" y="12"/>
                  </a:lnTo>
                </a:path>
              </a:pathLst>
            </a:custGeom>
            <a:solidFill>
              <a:schemeClr val="bg2"/>
            </a:solidFill>
            <a:ln w="9525" cap="flat" cmpd="sng">
              <a:solidFill>
                <a:schemeClr val="tx1"/>
              </a:solidFill>
              <a:prstDash val="solid"/>
              <a:round/>
              <a:headEnd type="none" w="med" len="med"/>
              <a:tailEnd type="none" w="lg" len="lg"/>
            </a:ln>
            <a:effectLst/>
          </p:spPr>
          <p:txBody>
            <a:bodyPr/>
            <a:lstStyle/>
            <a:p>
              <a:endParaRPr lang="en-US"/>
            </a:p>
          </p:txBody>
        </p:sp>
        <p:sp>
          <p:nvSpPr>
            <p:cNvPr id="310276" name="Freeform 4"/>
            <p:cNvSpPr>
              <a:spLocks noChangeAspect="1"/>
            </p:cNvSpPr>
            <p:nvPr/>
          </p:nvSpPr>
          <p:spPr bwMode="auto">
            <a:xfrm>
              <a:off x="2077" y="1958"/>
              <a:ext cx="386" cy="300"/>
            </a:xfrm>
            <a:custGeom>
              <a:avLst/>
              <a:gdLst/>
              <a:ahLst/>
              <a:cxnLst>
                <a:cxn ang="0">
                  <a:pos x="0" y="58"/>
                </a:cxn>
                <a:cxn ang="0">
                  <a:pos x="0" y="267"/>
                </a:cxn>
                <a:cxn ang="0">
                  <a:pos x="192" y="267"/>
                </a:cxn>
                <a:cxn ang="0">
                  <a:pos x="192" y="132"/>
                </a:cxn>
                <a:cxn ang="0">
                  <a:pos x="160" y="72"/>
                </a:cxn>
                <a:cxn ang="0">
                  <a:pos x="146" y="36"/>
                </a:cxn>
                <a:cxn ang="0">
                  <a:pos x="139" y="0"/>
                </a:cxn>
              </a:cxnLst>
              <a:rect l="0" t="0" r="r" b="b"/>
              <a:pathLst>
                <a:path w="192" h="267">
                  <a:moveTo>
                    <a:pt x="0" y="58"/>
                  </a:moveTo>
                  <a:lnTo>
                    <a:pt x="0" y="267"/>
                  </a:lnTo>
                  <a:lnTo>
                    <a:pt x="192" y="267"/>
                  </a:lnTo>
                  <a:lnTo>
                    <a:pt x="192" y="132"/>
                  </a:lnTo>
                  <a:lnTo>
                    <a:pt x="160" y="72"/>
                  </a:lnTo>
                  <a:lnTo>
                    <a:pt x="146" y="36"/>
                  </a:lnTo>
                  <a:lnTo>
                    <a:pt x="139"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277" name="Freeform 5"/>
            <p:cNvSpPr>
              <a:spLocks/>
            </p:cNvSpPr>
            <p:nvPr/>
          </p:nvSpPr>
          <p:spPr bwMode="auto">
            <a:xfrm>
              <a:off x="2347" y="2994"/>
              <a:ext cx="114" cy="168"/>
            </a:xfrm>
            <a:custGeom>
              <a:avLst/>
              <a:gdLst/>
              <a:ahLst/>
              <a:cxnLst>
                <a:cxn ang="0">
                  <a:pos x="86" y="224"/>
                </a:cxn>
                <a:cxn ang="0">
                  <a:pos x="83" y="0"/>
                </a:cxn>
                <a:cxn ang="0">
                  <a:pos x="0" y="35"/>
                </a:cxn>
              </a:cxnLst>
              <a:rect l="0" t="0" r="r" b="b"/>
              <a:pathLst>
                <a:path w="86" h="224">
                  <a:moveTo>
                    <a:pt x="86" y="224"/>
                  </a:moveTo>
                  <a:lnTo>
                    <a:pt x="83" y="0"/>
                  </a:lnTo>
                  <a:lnTo>
                    <a:pt x="0" y="35"/>
                  </a:lnTo>
                </a:path>
              </a:pathLst>
            </a:custGeom>
            <a:solidFill>
              <a:schemeClr val="bg2"/>
            </a:solidFill>
            <a:ln w="9525" cap="flat" cmpd="sng">
              <a:solidFill>
                <a:schemeClr val="tx1"/>
              </a:solidFill>
              <a:prstDash val="solid"/>
              <a:round/>
              <a:headEnd type="none" w="med" len="med"/>
              <a:tailEnd type="none" w="lg" len="lg"/>
            </a:ln>
            <a:effectLst/>
          </p:spPr>
          <p:txBody>
            <a:bodyPr/>
            <a:lstStyle/>
            <a:p>
              <a:endParaRPr lang="en-US"/>
            </a:p>
          </p:txBody>
        </p:sp>
        <p:sp>
          <p:nvSpPr>
            <p:cNvPr id="310279" name="Text Box 7"/>
            <p:cNvSpPr txBox="1">
              <a:spLocks noChangeArrowheads="1"/>
            </p:cNvSpPr>
            <p:nvPr/>
          </p:nvSpPr>
          <p:spPr bwMode="auto">
            <a:xfrm>
              <a:off x="1155" y="2646"/>
              <a:ext cx="1036" cy="32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Direct precipitation </a:t>
              </a:r>
            </a:p>
            <a:p>
              <a:r>
                <a:rPr lang="en-US" sz="1800">
                  <a:latin typeface="Times New Roman" pitchFamily="18" charset="0"/>
                </a:rPr>
                <a:t>on saturated zone</a:t>
              </a:r>
            </a:p>
          </p:txBody>
        </p:sp>
        <p:sp>
          <p:nvSpPr>
            <p:cNvPr id="310280" name="Text Box 8"/>
            <p:cNvSpPr txBox="1">
              <a:spLocks noChangeArrowheads="1"/>
            </p:cNvSpPr>
            <p:nvPr/>
          </p:nvSpPr>
          <p:spPr bwMode="auto">
            <a:xfrm>
              <a:off x="1963" y="1192"/>
              <a:ext cx="2137" cy="18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sym typeface="Symbol" pitchFamily="18" charset="2"/>
                </a:rPr>
                <a:t>  0          </a:t>
              </a:r>
              <a:r>
                <a:rPr lang="en-US" sz="1800" baseline="-25000">
                  <a:latin typeface="Times New Roman" pitchFamily="18" charset="0"/>
                  <a:sym typeface="Symbol" pitchFamily="18" charset="2"/>
                </a:rPr>
                <a:t>s                                                       </a:t>
              </a:r>
              <a:r>
                <a:rPr lang="en-US" sz="1800">
                  <a:latin typeface="Times New Roman" pitchFamily="18" charset="0"/>
                  <a:sym typeface="Symbol" pitchFamily="18" charset="2"/>
                </a:rPr>
                <a:t>0           </a:t>
              </a:r>
              <a:r>
                <a:rPr lang="en-US" sz="1800" baseline="-25000">
                  <a:latin typeface="Times New Roman" pitchFamily="18" charset="0"/>
                  <a:sym typeface="Symbol" pitchFamily="18" charset="2"/>
                </a:rPr>
                <a:t>s</a:t>
              </a:r>
              <a:endParaRPr lang="en-US" sz="1800">
                <a:latin typeface="Times New Roman" pitchFamily="18" charset="0"/>
              </a:endParaRPr>
            </a:p>
          </p:txBody>
        </p:sp>
        <p:sp>
          <p:nvSpPr>
            <p:cNvPr id="310281" name="Freeform 9"/>
            <p:cNvSpPr>
              <a:spLocks noChangeAspect="1"/>
            </p:cNvSpPr>
            <p:nvPr/>
          </p:nvSpPr>
          <p:spPr bwMode="auto">
            <a:xfrm>
              <a:off x="3601" y="589"/>
              <a:ext cx="384" cy="607"/>
            </a:xfrm>
            <a:custGeom>
              <a:avLst/>
              <a:gdLst/>
              <a:ahLst/>
              <a:cxnLst>
                <a:cxn ang="0">
                  <a:pos x="0" y="31"/>
                </a:cxn>
                <a:cxn ang="0">
                  <a:pos x="0" y="538"/>
                </a:cxn>
                <a:cxn ang="0">
                  <a:pos x="192" y="538"/>
                </a:cxn>
                <a:cxn ang="0">
                  <a:pos x="192" y="341"/>
                </a:cxn>
                <a:cxn ang="0">
                  <a:pos x="188" y="302"/>
                </a:cxn>
                <a:cxn ang="0">
                  <a:pos x="178" y="281"/>
                </a:cxn>
                <a:cxn ang="0">
                  <a:pos x="159" y="252"/>
                </a:cxn>
                <a:cxn ang="0">
                  <a:pos x="120" y="156"/>
                </a:cxn>
                <a:cxn ang="0">
                  <a:pos x="72" y="0"/>
                </a:cxn>
              </a:cxnLst>
              <a:rect l="0" t="0" r="r" b="b"/>
              <a:pathLst>
                <a:path w="192" h="538">
                  <a:moveTo>
                    <a:pt x="0" y="31"/>
                  </a:moveTo>
                  <a:lnTo>
                    <a:pt x="0" y="538"/>
                  </a:lnTo>
                  <a:lnTo>
                    <a:pt x="192" y="538"/>
                  </a:lnTo>
                  <a:lnTo>
                    <a:pt x="192" y="341"/>
                  </a:lnTo>
                  <a:lnTo>
                    <a:pt x="188" y="302"/>
                  </a:lnTo>
                  <a:lnTo>
                    <a:pt x="178" y="281"/>
                  </a:lnTo>
                  <a:lnTo>
                    <a:pt x="159" y="252"/>
                  </a:lnTo>
                  <a:lnTo>
                    <a:pt x="120" y="156"/>
                  </a:lnTo>
                  <a:lnTo>
                    <a:pt x="72"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282" name="Freeform 10"/>
            <p:cNvSpPr>
              <a:spLocks noChangeAspect="1"/>
            </p:cNvSpPr>
            <p:nvPr/>
          </p:nvSpPr>
          <p:spPr bwMode="auto">
            <a:xfrm>
              <a:off x="2077" y="895"/>
              <a:ext cx="386" cy="301"/>
            </a:xfrm>
            <a:custGeom>
              <a:avLst/>
              <a:gdLst/>
              <a:ahLst/>
              <a:cxnLst>
                <a:cxn ang="0">
                  <a:pos x="0" y="58"/>
                </a:cxn>
                <a:cxn ang="0">
                  <a:pos x="0" y="267"/>
                </a:cxn>
                <a:cxn ang="0">
                  <a:pos x="192" y="267"/>
                </a:cxn>
                <a:cxn ang="0">
                  <a:pos x="192" y="132"/>
                </a:cxn>
                <a:cxn ang="0">
                  <a:pos x="160" y="72"/>
                </a:cxn>
                <a:cxn ang="0">
                  <a:pos x="146" y="36"/>
                </a:cxn>
                <a:cxn ang="0">
                  <a:pos x="139" y="0"/>
                </a:cxn>
              </a:cxnLst>
              <a:rect l="0" t="0" r="r" b="b"/>
              <a:pathLst>
                <a:path w="192" h="267">
                  <a:moveTo>
                    <a:pt x="0" y="58"/>
                  </a:moveTo>
                  <a:lnTo>
                    <a:pt x="0" y="267"/>
                  </a:lnTo>
                  <a:lnTo>
                    <a:pt x="192" y="267"/>
                  </a:lnTo>
                  <a:lnTo>
                    <a:pt x="192" y="132"/>
                  </a:lnTo>
                  <a:lnTo>
                    <a:pt x="160" y="72"/>
                  </a:lnTo>
                  <a:lnTo>
                    <a:pt x="146" y="36"/>
                  </a:lnTo>
                  <a:lnTo>
                    <a:pt x="139"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283" name="Text Box 11"/>
            <p:cNvSpPr txBox="1">
              <a:spLocks noChangeAspect="1" noChangeArrowheads="1"/>
            </p:cNvSpPr>
            <p:nvPr/>
          </p:nvSpPr>
          <p:spPr bwMode="auto">
            <a:xfrm>
              <a:off x="2144" y="1031"/>
              <a:ext cx="536" cy="18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Baseflow</a:t>
              </a:r>
            </a:p>
          </p:txBody>
        </p:sp>
        <p:sp>
          <p:nvSpPr>
            <p:cNvPr id="310284" name="Freeform 12"/>
            <p:cNvSpPr>
              <a:spLocks noChangeAspect="1"/>
            </p:cNvSpPr>
            <p:nvPr/>
          </p:nvSpPr>
          <p:spPr bwMode="auto">
            <a:xfrm>
              <a:off x="912" y="470"/>
              <a:ext cx="3379" cy="730"/>
            </a:xfrm>
            <a:custGeom>
              <a:avLst/>
              <a:gdLst/>
              <a:ahLst/>
              <a:cxnLst>
                <a:cxn ang="0">
                  <a:pos x="0" y="461"/>
                </a:cxn>
                <a:cxn ang="0">
                  <a:pos x="155" y="532"/>
                </a:cxn>
                <a:cxn ang="0">
                  <a:pos x="155" y="648"/>
                </a:cxn>
                <a:cxn ang="0">
                  <a:pos x="322" y="648"/>
                </a:cxn>
                <a:cxn ang="0">
                  <a:pos x="322" y="539"/>
                </a:cxn>
                <a:cxn ang="0">
                  <a:pos x="1686" y="0"/>
                </a:cxn>
              </a:cxnLst>
              <a:rect l="0" t="0" r="r" b="b"/>
              <a:pathLst>
                <a:path w="1686" h="648">
                  <a:moveTo>
                    <a:pt x="0" y="461"/>
                  </a:moveTo>
                  <a:lnTo>
                    <a:pt x="155" y="532"/>
                  </a:lnTo>
                  <a:lnTo>
                    <a:pt x="155" y="648"/>
                  </a:lnTo>
                  <a:lnTo>
                    <a:pt x="322" y="648"/>
                  </a:lnTo>
                  <a:lnTo>
                    <a:pt x="322" y="539"/>
                  </a:lnTo>
                  <a:lnTo>
                    <a:pt x="1686" y="0"/>
                  </a:ln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285" name="Freeform 13"/>
            <p:cNvSpPr>
              <a:spLocks noChangeAspect="1"/>
            </p:cNvSpPr>
            <p:nvPr/>
          </p:nvSpPr>
          <p:spPr bwMode="auto">
            <a:xfrm>
              <a:off x="901" y="970"/>
              <a:ext cx="3490" cy="205"/>
            </a:xfrm>
            <a:custGeom>
              <a:avLst/>
              <a:gdLst/>
              <a:ahLst/>
              <a:cxnLst>
                <a:cxn ang="0">
                  <a:pos x="0" y="120"/>
                </a:cxn>
                <a:cxn ang="0">
                  <a:pos x="162" y="173"/>
                </a:cxn>
                <a:cxn ang="0">
                  <a:pos x="198" y="171"/>
                </a:cxn>
                <a:cxn ang="0">
                  <a:pos x="239" y="173"/>
                </a:cxn>
                <a:cxn ang="0">
                  <a:pos x="327" y="171"/>
                </a:cxn>
                <a:cxn ang="0">
                  <a:pos x="467" y="120"/>
                </a:cxn>
                <a:cxn ang="0">
                  <a:pos x="640" y="88"/>
                </a:cxn>
                <a:cxn ang="0">
                  <a:pos x="890" y="56"/>
                </a:cxn>
                <a:cxn ang="0">
                  <a:pos x="1199" y="20"/>
                </a:cxn>
                <a:cxn ang="0">
                  <a:pos x="1536" y="5"/>
                </a:cxn>
                <a:cxn ang="0">
                  <a:pos x="1741" y="0"/>
                </a:cxn>
              </a:cxnLst>
              <a:rect l="0" t="0" r="r" b="b"/>
              <a:pathLst>
                <a:path w="1741" h="182">
                  <a:moveTo>
                    <a:pt x="0" y="120"/>
                  </a:moveTo>
                  <a:cubicBezTo>
                    <a:pt x="27" y="129"/>
                    <a:pt x="129" y="164"/>
                    <a:pt x="162" y="173"/>
                  </a:cubicBezTo>
                  <a:cubicBezTo>
                    <a:pt x="195" y="182"/>
                    <a:pt x="185" y="171"/>
                    <a:pt x="198" y="171"/>
                  </a:cubicBezTo>
                  <a:cubicBezTo>
                    <a:pt x="211" y="171"/>
                    <a:pt x="218" y="173"/>
                    <a:pt x="239" y="173"/>
                  </a:cubicBezTo>
                  <a:cubicBezTo>
                    <a:pt x="260" y="173"/>
                    <a:pt x="289" y="180"/>
                    <a:pt x="327" y="171"/>
                  </a:cubicBezTo>
                  <a:cubicBezTo>
                    <a:pt x="365" y="162"/>
                    <a:pt x="415" y="134"/>
                    <a:pt x="467" y="120"/>
                  </a:cubicBezTo>
                  <a:cubicBezTo>
                    <a:pt x="519" y="106"/>
                    <a:pt x="569" y="99"/>
                    <a:pt x="640" y="88"/>
                  </a:cubicBezTo>
                  <a:cubicBezTo>
                    <a:pt x="711" y="77"/>
                    <a:pt x="797" y="67"/>
                    <a:pt x="890" y="56"/>
                  </a:cubicBezTo>
                  <a:cubicBezTo>
                    <a:pt x="983" y="45"/>
                    <a:pt x="1091" y="28"/>
                    <a:pt x="1199" y="20"/>
                  </a:cubicBezTo>
                  <a:cubicBezTo>
                    <a:pt x="1307" y="12"/>
                    <a:pt x="1446" y="8"/>
                    <a:pt x="1536" y="5"/>
                  </a:cubicBezTo>
                  <a:cubicBezTo>
                    <a:pt x="1626" y="2"/>
                    <a:pt x="1698" y="1"/>
                    <a:pt x="1741" y="0"/>
                  </a:cubicBezTo>
                </a:path>
              </a:pathLst>
            </a:custGeom>
            <a:noFill/>
            <a:ln w="9525" cap="flat" cmpd="sng">
              <a:solidFill>
                <a:schemeClr val="tx1"/>
              </a:solidFill>
              <a:prstDash val="lgDash"/>
              <a:round/>
              <a:headEnd type="none" w="med" len="med"/>
              <a:tailEnd type="none" w="lg" len="lg"/>
            </a:ln>
            <a:effectLst/>
          </p:spPr>
          <p:txBody>
            <a:bodyPr/>
            <a:lstStyle/>
            <a:p>
              <a:endParaRPr lang="en-US"/>
            </a:p>
          </p:txBody>
        </p:sp>
        <p:sp>
          <p:nvSpPr>
            <p:cNvPr id="310286" name="Line 14"/>
            <p:cNvSpPr>
              <a:spLocks noChangeAspect="1" noChangeShapeType="1"/>
            </p:cNvSpPr>
            <p:nvPr/>
          </p:nvSpPr>
          <p:spPr bwMode="auto">
            <a:xfrm>
              <a:off x="1227" y="1165"/>
              <a:ext cx="326" cy="0"/>
            </a:xfrm>
            <a:prstGeom prst="line">
              <a:avLst/>
            </a:prstGeom>
            <a:noFill/>
            <a:ln w="9525">
              <a:solidFill>
                <a:schemeClr val="tx1"/>
              </a:solidFill>
              <a:round/>
              <a:headEnd/>
              <a:tailEnd type="none" w="lg" len="lg"/>
            </a:ln>
            <a:effectLst/>
          </p:spPr>
          <p:txBody>
            <a:bodyPr/>
            <a:lstStyle/>
            <a:p>
              <a:endParaRPr lang="en-US"/>
            </a:p>
          </p:txBody>
        </p:sp>
        <p:sp>
          <p:nvSpPr>
            <p:cNvPr id="310287" name="Freeform 15"/>
            <p:cNvSpPr>
              <a:spLocks noChangeAspect="1"/>
            </p:cNvSpPr>
            <p:nvPr/>
          </p:nvSpPr>
          <p:spPr bwMode="auto">
            <a:xfrm>
              <a:off x="1543" y="1196"/>
              <a:ext cx="2852" cy="2"/>
            </a:xfrm>
            <a:custGeom>
              <a:avLst/>
              <a:gdLst/>
              <a:ahLst/>
              <a:cxnLst>
                <a:cxn ang="0">
                  <a:pos x="0" y="2"/>
                </a:cxn>
                <a:cxn ang="0">
                  <a:pos x="1423" y="0"/>
                </a:cxn>
              </a:cxnLst>
              <a:rect l="0" t="0" r="r" b="b"/>
              <a:pathLst>
                <a:path w="1423" h="2">
                  <a:moveTo>
                    <a:pt x="0" y="2"/>
                  </a:moveTo>
                  <a:lnTo>
                    <a:pt x="1423" y="0"/>
                  </a:lnTo>
                </a:path>
              </a:pathLst>
            </a:custGeom>
            <a:noFill/>
            <a:ln w="9525" cap="flat" cmpd="sng">
              <a:solidFill>
                <a:schemeClr val="tx1"/>
              </a:solidFill>
              <a:prstDash val="dash"/>
              <a:round/>
              <a:headEnd type="none" w="med" len="med"/>
              <a:tailEnd type="none" w="lg" len="lg"/>
            </a:ln>
            <a:effectLst/>
          </p:spPr>
          <p:txBody>
            <a:bodyPr/>
            <a:lstStyle/>
            <a:p>
              <a:endParaRPr lang="en-US"/>
            </a:p>
          </p:txBody>
        </p:sp>
        <p:sp>
          <p:nvSpPr>
            <p:cNvPr id="310288" name="Freeform 16"/>
            <p:cNvSpPr>
              <a:spLocks noChangeAspect="1"/>
            </p:cNvSpPr>
            <p:nvPr/>
          </p:nvSpPr>
          <p:spPr bwMode="auto">
            <a:xfrm>
              <a:off x="1567" y="1124"/>
              <a:ext cx="601" cy="60"/>
            </a:xfrm>
            <a:custGeom>
              <a:avLst/>
              <a:gdLst/>
              <a:ahLst/>
              <a:cxnLst>
                <a:cxn ang="0">
                  <a:pos x="300" y="0"/>
                </a:cxn>
                <a:cxn ang="0">
                  <a:pos x="161" y="31"/>
                </a:cxn>
                <a:cxn ang="0">
                  <a:pos x="0" y="53"/>
                </a:cxn>
              </a:cxnLst>
              <a:rect l="0" t="0" r="r" b="b"/>
              <a:pathLst>
                <a:path w="300" h="53">
                  <a:moveTo>
                    <a:pt x="300" y="0"/>
                  </a:moveTo>
                  <a:cubicBezTo>
                    <a:pt x="277" y="5"/>
                    <a:pt x="211" y="22"/>
                    <a:pt x="161" y="31"/>
                  </a:cubicBezTo>
                  <a:cubicBezTo>
                    <a:pt x="111" y="40"/>
                    <a:pt x="34" y="48"/>
                    <a:pt x="0" y="53"/>
                  </a:cubicBez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289" name="Text Box 17"/>
            <p:cNvSpPr txBox="1">
              <a:spLocks noChangeAspect="1" noChangeArrowheads="1"/>
            </p:cNvSpPr>
            <p:nvPr/>
          </p:nvSpPr>
          <p:spPr bwMode="auto">
            <a:xfrm>
              <a:off x="4379" y="840"/>
              <a:ext cx="409" cy="32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Water </a:t>
              </a:r>
            </a:p>
            <a:p>
              <a:r>
                <a:rPr lang="en-US" sz="1800">
                  <a:latin typeface="Times New Roman" pitchFamily="18" charset="0"/>
                </a:rPr>
                <a:t>table</a:t>
              </a:r>
            </a:p>
          </p:txBody>
        </p:sp>
        <p:sp>
          <p:nvSpPr>
            <p:cNvPr id="310290" name="Text Box 18"/>
            <p:cNvSpPr txBox="1">
              <a:spLocks noChangeArrowheads="1"/>
            </p:cNvSpPr>
            <p:nvPr/>
          </p:nvSpPr>
          <p:spPr bwMode="auto">
            <a:xfrm>
              <a:off x="1963" y="3307"/>
              <a:ext cx="2128" cy="18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sym typeface="Symbol" pitchFamily="18" charset="2"/>
                </a:rPr>
                <a:t>  0           </a:t>
              </a:r>
              <a:r>
                <a:rPr lang="en-US" sz="1800" baseline="-25000">
                  <a:latin typeface="Times New Roman" pitchFamily="18" charset="0"/>
                  <a:sym typeface="Symbol" pitchFamily="18" charset="2"/>
                </a:rPr>
                <a:t>s                                                     </a:t>
              </a:r>
              <a:r>
                <a:rPr lang="en-US" sz="1800">
                  <a:latin typeface="Times New Roman" pitchFamily="18" charset="0"/>
                  <a:sym typeface="Symbol" pitchFamily="18" charset="2"/>
                </a:rPr>
                <a:t>0           </a:t>
              </a:r>
              <a:r>
                <a:rPr lang="en-US" sz="1800" baseline="-25000">
                  <a:latin typeface="Times New Roman" pitchFamily="18" charset="0"/>
                  <a:sym typeface="Symbol" pitchFamily="18" charset="2"/>
                </a:rPr>
                <a:t>s</a:t>
              </a:r>
              <a:endParaRPr lang="en-US" sz="1800">
                <a:latin typeface="Times New Roman" pitchFamily="18" charset="0"/>
              </a:endParaRPr>
            </a:p>
          </p:txBody>
        </p:sp>
        <p:sp>
          <p:nvSpPr>
            <p:cNvPr id="310291" name="Freeform 19"/>
            <p:cNvSpPr>
              <a:spLocks noChangeAspect="1"/>
            </p:cNvSpPr>
            <p:nvPr/>
          </p:nvSpPr>
          <p:spPr bwMode="auto">
            <a:xfrm>
              <a:off x="3601" y="2705"/>
              <a:ext cx="384" cy="607"/>
            </a:xfrm>
            <a:custGeom>
              <a:avLst/>
              <a:gdLst/>
              <a:ahLst/>
              <a:cxnLst>
                <a:cxn ang="0">
                  <a:pos x="0" y="31"/>
                </a:cxn>
                <a:cxn ang="0">
                  <a:pos x="0" y="538"/>
                </a:cxn>
                <a:cxn ang="0">
                  <a:pos x="192" y="538"/>
                </a:cxn>
                <a:cxn ang="0">
                  <a:pos x="192" y="341"/>
                </a:cxn>
                <a:cxn ang="0">
                  <a:pos x="188" y="302"/>
                </a:cxn>
                <a:cxn ang="0">
                  <a:pos x="178" y="281"/>
                </a:cxn>
                <a:cxn ang="0">
                  <a:pos x="159" y="252"/>
                </a:cxn>
                <a:cxn ang="0">
                  <a:pos x="120" y="156"/>
                </a:cxn>
                <a:cxn ang="0">
                  <a:pos x="72" y="0"/>
                </a:cxn>
              </a:cxnLst>
              <a:rect l="0" t="0" r="r" b="b"/>
              <a:pathLst>
                <a:path w="192" h="538">
                  <a:moveTo>
                    <a:pt x="0" y="31"/>
                  </a:moveTo>
                  <a:lnTo>
                    <a:pt x="0" y="538"/>
                  </a:lnTo>
                  <a:lnTo>
                    <a:pt x="192" y="538"/>
                  </a:lnTo>
                  <a:lnTo>
                    <a:pt x="192" y="341"/>
                  </a:lnTo>
                  <a:lnTo>
                    <a:pt x="188" y="302"/>
                  </a:lnTo>
                  <a:lnTo>
                    <a:pt x="178" y="281"/>
                  </a:lnTo>
                  <a:lnTo>
                    <a:pt x="159" y="252"/>
                  </a:lnTo>
                  <a:lnTo>
                    <a:pt x="120" y="156"/>
                  </a:lnTo>
                  <a:lnTo>
                    <a:pt x="72"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292" name="Freeform 20"/>
            <p:cNvSpPr>
              <a:spLocks noChangeAspect="1"/>
            </p:cNvSpPr>
            <p:nvPr/>
          </p:nvSpPr>
          <p:spPr bwMode="auto">
            <a:xfrm>
              <a:off x="2077" y="3011"/>
              <a:ext cx="386" cy="301"/>
            </a:xfrm>
            <a:custGeom>
              <a:avLst/>
              <a:gdLst/>
              <a:ahLst/>
              <a:cxnLst>
                <a:cxn ang="0">
                  <a:pos x="0" y="58"/>
                </a:cxn>
                <a:cxn ang="0">
                  <a:pos x="0" y="267"/>
                </a:cxn>
                <a:cxn ang="0">
                  <a:pos x="192" y="267"/>
                </a:cxn>
                <a:cxn ang="0">
                  <a:pos x="192" y="132"/>
                </a:cxn>
                <a:cxn ang="0">
                  <a:pos x="160" y="72"/>
                </a:cxn>
                <a:cxn ang="0">
                  <a:pos x="146" y="36"/>
                </a:cxn>
                <a:cxn ang="0">
                  <a:pos x="139" y="0"/>
                </a:cxn>
              </a:cxnLst>
              <a:rect l="0" t="0" r="r" b="b"/>
              <a:pathLst>
                <a:path w="192" h="267">
                  <a:moveTo>
                    <a:pt x="0" y="58"/>
                  </a:moveTo>
                  <a:lnTo>
                    <a:pt x="0" y="267"/>
                  </a:lnTo>
                  <a:lnTo>
                    <a:pt x="192" y="267"/>
                  </a:lnTo>
                  <a:lnTo>
                    <a:pt x="192" y="132"/>
                  </a:lnTo>
                  <a:lnTo>
                    <a:pt x="160" y="72"/>
                  </a:lnTo>
                  <a:lnTo>
                    <a:pt x="146" y="36"/>
                  </a:lnTo>
                  <a:lnTo>
                    <a:pt x="139"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293" name="Freeform 21"/>
            <p:cNvSpPr>
              <a:spLocks noChangeAspect="1"/>
            </p:cNvSpPr>
            <p:nvPr/>
          </p:nvSpPr>
          <p:spPr bwMode="auto">
            <a:xfrm>
              <a:off x="912" y="2586"/>
              <a:ext cx="3379" cy="731"/>
            </a:xfrm>
            <a:custGeom>
              <a:avLst/>
              <a:gdLst/>
              <a:ahLst/>
              <a:cxnLst>
                <a:cxn ang="0">
                  <a:pos x="0" y="461"/>
                </a:cxn>
                <a:cxn ang="0">
                  <a:pos x="155" y="532"/>
                </a:cxn>
                <a:cxn ang="0">
                  <a:pos x="155" y="648"/>
                </a:cxn>
                <a:cxn ang="0">
                  <a:pos x="322" y="648"/>
                </a:cxn>
                <a:cxn ang="0">
                  <a:pos x="322" y="539"/>
                </a:cxn>
                <a:cxn ang="0">
                  <a:pos x="1686" y="0"/>
                </a:cxn>
              </a:cxnLst>
              <a:rect l="0" t="0" r="r" b="b"/>
              <a:pathLst>
                <a:path w="1686" h="648">
                  <a:moveTo>
                    <a:pt x="0" y="461"/>
                  </a:moveTo>
                  <a:lnTo>
                    <a:pt x="155" y="532"/>
                  </a:lnTo>
                  <a:lnTo>
                    <a:pt x="155" y="648"/>
                  </a:lnTo>
                  <a:lnTo>
                    <a:pt x="322" y="648"/>
                  </a:lnTo>
                  <a:lnTo>
                    <a:pt x="322" y="539"/>
                  </a:lnTo>
                  <a:lnTo>
                    <a:pt x="1686" y="0"/>
                  </a:ln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294" name="Freeform 22"/>
            <p:cNvSpPr>
              <a:spLocks noChangeAspect="1"/>
            </p:cNvSpPr>
            <p:nvPr/>
          </p:nvSpPr>
          <p:spPr bwMode="auto">
            <a:xfrm>
              <a:off x="2629" y="2854"/>
              <a:ext cx="1744" cy="100"/>
            </a:xfrm>
            <a:custGeom>
              <a:avLst/>
              <a:gdLst/>
              <a:ahLst/>
              <a:cxnLst>
                <a:cxn ang="0">
                  <a:pos x="0" y="133"/>
                </a:cxn>
                <a:cxn ang="0">
                  <a:pos x="199" y="81"/>
                </a:cxn>
                <a:cxn ang="0">
                  <a:pos x="458" y="22"/>
                </a:cxn>
                <a:cxn ang="0">
                  <a:pos x="709" y="0"/>
                </a:cxn>
                <a:cxn ang="0">
                  <a:pos x="1007" y="21"/>
                </a:cxn>
                <a:cxn ang="0">
                  <a:pos x="1308" y="101"/>
                </a:cxn>
              </a:cxnLst>
              <a:rect l="0" t="0" r="r" b="b"/>
              <a:pathLst>
                <a:path w="1308" h="133">
                  <a:moveTo>
                    <a:pt x="0" y="133"/>
                  </a:moveTo>
                  <a:cubicBezTo>
                    <a:pt x="33" y="126"/>
                    <a:pt x="123" y="99"/>
                    <a:pt x="199" y="81"/>
                  </a:cubicBezTo>
                  <a:cubicBezTo>
                    <a:pt x="275" y="63"/>
                    <a:pt x="373" y="36"/>
                    <a:pt x="458" y="22"/>
                  </a:cubicBezTo>
                  <a:cubicBezTo>
                    <a:pt x="543" y="8"/>
                    <a:pt x="618" y="0"/>
                    <a:pt x="709" y="0"/>
                  </a:cubicBezTo>
                  <a:cubicBezTo>
                    <a:pt x="800" y="0"/>
                    <a:pt x="907" y="4"/>
                    <a:pt x="1007" y="21"/>
                  </a:cubicBezTo>
                  <a:cubicBezTo>
                    <a:pt x="1107" y="38"/>
                    <a:pt x="1245" y="84"/>
                    <a:pt x="1308" y="101"/>
                  </a:cubicBezTo>
                </a:path>
              </a:pathLst>
            </a:custGeom>
            <a:noFill/>
            <a:ln w="9525" cap="flat" cmpd="sng">
              <a:solidFill>
                <a:schemeClr val="tx1"/>
              </a:solidFill>
              <a:prstDash val="lgDash"/>
              <a:round/>
              <a:headEnd type="none" w="med" len="med"/>
              <a:tailEnd type="none" w="lg" len="lg"/>
            </a:ln>
            <a:effectLst/>
          </p:spPr>
          <p:txBody>
            <a:bodyPr/>
            <a:lstStyle/>
            <a:p>
              <a:endParaRPr lang="en-US"/>
            </a:p>
          </p:txBody>
        </p:sp>
        <p:sp>
          <p:nvSpPr>
            <p:cNvPr id="310295" name="Line 23"/>
            <p:cNvSpPr>
              <a:spLocks noChangeAspect="1" noChangeShapeType="1"/>
            </p:cNvSpPr>
            <p:nvPr/>
          </p:nvSpPr>
          <p:spPr bwMode="auto">
            <a:xfrm>
              <a:off x="1227" y="3227"/>
              <a:ext cx="326" cy="0"/>
            </a:xfrm>
            <a:prstGeom prst="line">
              <a:avLst/>
            </a:prstGeom>
            <a:noFill/>
            <a:ln w="9525">
              <a:solidFill>
                <a:schemeClr val="tx1"/>
              </a:solidFill>
              <a:round/>
              <a:headEnd/>
              <a:tailEnd type="none" w="lg" len="lg"/>
            </a:ln>
            <a:effectLst/>
          </p:spPr>
          <p:txBody>
            <a:bodyPr/>
            <a:lstStyle/>
            <a:p>
              <a:endParaRPr lang="en-US"/>
            </a:p>
          </p:txBody>
        </p:sp>
        <p:sp>
          <p:nvSpPr>
            <p:cNvPr id="310296" name="Freeform 24"/>
            <p:cNvSpPr>
              <a:spLocks noChangeAspect="1"/>
            </p:cNvSpPr>
            <p:nvPr/>
          </p:nvSpPr>
          <p:spPr bwMode="auto">
            <a:xfrm>
              <a:off x="1543" y="3312"/>
              <a:ext cx="2852" cy="2"/>
            </a:xfrm>
            <a:custGeom>
              <a:avLst/>
              <a:gdLst/>
              <a:ahLst/>
              <a:cxnLst>
                <a:cxn ang="0">
                  <a:pos x="0" y="2"/>
                </a:cxn>
                <a:cxn ang="0">
                  <a:pos x="1423" y="0"/>
                </a:cxn>
              </a:cxnLst>
              <a:rect l="0" t="0" r="r" b="b"/>
              <a:pathLst>
                <a:path w="1423" h="2">
                  <a:moveTo>
                    <a:pt x="0" y="2"/>
                  </a:moveTo>
                  <a:lnTo>
                    <a:pt x="1423" y="0"/>
                  </a:lnTo>
                </a:path>
              </a:pathLst>
            </a:custGeom>
            <a:noFill/>
            <a:ln w="9525" cap="flat" cmpd="sng">
              <a:solidFill>
                <a:schemeClr val="tx1"/>
              </a:solidFill>
              <a:prstDash val="dash"/>
              <a:round/>
              <a:headEnd type="none" w="med" len="med"/>
              <a:tailEnd type="none" w="lg" len="lg"/>
            </a:ln>
            <a:effectLst/>
          </p:spPr>
          <p:txBody>
            <a:bodyPr/>
            <a:lstStyle/>
            <a:p>
              <a:endParaRPr lang="en-US"/>
            </a:p>
          </p:txBody>
        </p:sp>
        <p:sp>
          <p:nvSpPr>
            <p:cNvPr id="310297" name="Freeform 25"/>
            <p:cNvSpPr>
              <a:spLocks noChangeAspect="1"/>
            </p:cNvSpPr>
            <p:nvPr/>
          </p:nvSpPr>
          <p:spPr bwMode="auto">
            <a:xfrm>
              <a:off x="1567" y="3221"/>
              <a:ext cx="601" cy="60"/>
            </a:xfrm>
            <a:custGeom>
              <a:avLst/>
              <a:gdLst/>
              <a:ahLst/>
              <a:cxnLst>
                <a:cxn ang="0">
                  <a:pos x="300" y="0"/>
                </a:cxn>
                <a:cxn ang="0">
                  <a:pos x="161" y="31"/>
                </a:cxn>
                <a:cxn ang="0">
                  <a:pos x="0" y="53"/>
                </a:cxn>
              </a:cxnLst>
              <a:rect l="0" t="0" r="r" b="b"/>
              <a:pathLst>
                <a:path w="300" h="53">
                  <a:moveTo>
                    <a:pt x="300" y="0"/>
                  </a:moveTo>
                  <a:cubicBezTo>
                    <a:pt x="277" y="5"/>
                    <a:pt x="211" y="22"/>
                    <a:pt x="161" y="31"/>
                  </a:cubicBezTo>
                  <a:cubicBezTo>
                    <a:pt x="111" y="40"/>
                    <a:pt x="34" y="48"/>
                    <a:pt x="0" y="53"/>
                  </a:cubicBez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298" name="Text Box 26"/>
            <p:cNvSpPr txBox="1">
              <a:spLocks noChangeAspect="1" noChangeArrowheads="1"/>
            </p:cNvSpPr>
            <p:nvPr/>
          </p:nvSpPr>
          <p:spPr bwMode="auto">
            <a:xfrm>
              <a:off x="4359" y="2766"/>
              <a:ext cx="409" cy="32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Water </a:t>
              </a:r>
            </a:p>
            <a:p>
              <a:r>
                <a:rPr lang="en-US" sz="1800">
                  <a:latin typeface="Times New Roman" pitchFamily="18" charset="0"/>
                </a:rPr>
                <a:t>table</a:t>
              </a:r>
            </a:p>
          </p:txBody>
        </p:sp>
        <p:sp>
          <p:nvSpPr>
            <p:cNvPr id="310299" name="Freeform 27"/>
            <p:cNvSpPr>
              <a:spLocks/>
            </p:cNvSpPr>
            <p:nvPr/>
          </p:nvSpPr>
          <p:spPr bwMode="auto">
            <a:xfrm>
              <a:off x="3747" y="1626"/>
              <a:ext cx="122" cy="242"/>
            </a:xfrm>
            <a:custGeom>
              <a:avLst/>
              <a:gdLst/>
              <a:ahLst/>
              <a:cxnLst>
                <a:cxn ang="0">
                  <a:pos x="92" y="323"/>
                </a:cxn>
                <a:cxn ang="0">
                  <a:pos x="92" y="0"/>
                </a:cxn>
                <a:cxn ang="0">
                  <a:pos x="0" y="37"/>
                </a:cxn>
              </a:cxnLst>
              <a:rect l="0" t="0" r="r" b="b"/>
              <a:pathLst>
                <a:path w="92" h="323">
                  <a:moveTo>
                    <a:pt x="92" y="323"/>
                  </a:moveTo>
                  <a:lnTo>
                    <a:pt x="92" y="0"/>
                  </a:lnTo>
                  <a:lnTo>
                    <a:pt x="0" y="37"/>
                  </a:lnTo>
                </a:path>
              </a:pathLst>
            </a:custGeom>
            <a:solidFill>
              <a:schemeClr val="bg2"/>
            </a:solidFill>
            <a:ln w="9525" cap="flat" cmpd="sng">
              <a:solidFill>
                <a:schemeClr val="tx1"/>
              </a:solidFill>
              <a:prstDash val="solid"/>
              <a:round/>
              <a:headEnd type="none" w="med" len="med"/>
              <a:tailEnd type="none" w="lg" len="lg"/>
            </a:ln>
            <a:effectLst/>
          </p:spPr>
          <p:txBody>
            <a:bodyPr/>
            <a:lstStyle/>
            <a:p>
              <a:endParaRPr lang="en-US"/>
            </a:p>
          </p:txBody>
        </p:sp>
        <p:sp>
          <p:nvSpPr>
            <p:cNvPr id="310300" name="Text Box 28"/>
            <p:cNvSpPr txBox="1">
              <a:spLocks noChangeArrowheads="1"/>
            </p:cNvSpPr>
            <p:nvPr/>
          </p:nvSpPr>
          <p:spPr bwMode="auto">
            <a:xfrm>
              <a:off x="1963" y="2253"/>
              <a:ext cx="2128" cy="18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sym typeface="Symbol" pitchFamily="18" charset="2"/>
                </a:rPr>
                <a:t>  0           </a:t>
              </a:r>
              <a:r>
                <a:rPr lang="en-US" sz="1800" baseline="-25000">
                  <a:latin typeface="Times New Roman" pitchFamily="18" charset="0"/>
                  <a:sym typeface="Symbol" pitchFamily="18" charset="2"/>
                </a:rPr>
                <a:t>s                                                     </a:t>
              </a:r>
              <a:r>
                <a:rPr lang="en-US" sz="1800">
                  <a:latin typeface="Times New Roman" pitchFamily="18" charset="0"/>
                  <a:sym typeface="Symbol" pitchFamily="18" charset="2"/>
                </a:rPr>
                <a:t>0           </a:t>
              </a:r>
              <a:r>
                <a:rPr lang="en-US" sz="1800" baseline="-25000">
                  <a:latin typeface="Times New Roman" pitchFamily="18" charset="0"/>
                  <a:sym typeface="Symbol" pitchFamily="18" charset="2"/>
                </a:rPr>
                <a:t>s</a:t>
              </a:r>
              <a:endParaRPr lang="en-US" sz="1800">
                <a:latin typeface="Times New Roman" pitchFamily="18" charset="0"/>
              </a:endParaRPr>
            </a:p>
          </p:txBody>
        </p:sp>
        <p:sp>
          <p:nvSpPr>
            <p:cNvPr id="310301" name="Freeform 29"/>
            <p:cNvSpPr>
              <a:spLocks noChangeAspect="1"/>
            </p:cNvSpPr>
            <p:nvPr/>
          </p:nvSpPr>
          <p:spPr bwMode="auto">
            <a:xfrm>
              <a:off x="3601" y="1650"/>
              <a:ext cx="384" cy="607"/>
            </a:xfrm>
            <a:custGeom>
              <a:avLst/>
              <a:gdLst/>
              <a:ahLst/>
              <a:cxnLst>
                <a:cxn ang="0">
                  <a:pos x="0" y="31"/>
                </a:cxn>
                <a:cxn ang="0">
                  <a:pos x="0" y="538"/>
                </a:cxn>
                <a:cxn ang="0">
                  <a:pos x="192" y="538"/>
                </a:cxn>
                <a:cxn ang="0">
                  <a:pos x="192" y="341"/>
                </a:cxn>
                <a:cxn ang="0">
                  <a:pos x="188" y="302"/>
                </a:cxn>
                <a:cxn ang="0">
                  <a:pos x="178" y="281"/>
                </a:cxn>
                <a:cxn ang="0">
                  <a:pos x="159" y="252"/>
                </a:cxn>
                <a:cxn ang="0">
                  <a:pos x="120" y="156"/>
                </a:cxn>
                <a:cxn ang="0">
                  <a:pos x="72" y="0"/>
                </a:cxn>
              </a:cxnLst>
              <a:rect l="0" t="0" r="r" b="b"/>
              <a:pathLst>
                <a:path w="192" h="538">
                  <a:moveTo>
                    <a:pt x="0" y="31"/>
                  </a:moveTo>
                  <a:lnTo>
                    <a:pt x="0" y="538"/>
                  </a:lnTo>
                  <a:lnTo>
                    <a:pt x="192" y="538"/>
                  </a:lnTo>
                  <a:lnTo>
                    <a:pt x="192" y="341"/>
                  </a:lnTo>
                  <a:lnTo>
                    <a:pt x="188" y="302"/>
                  </a:lnTo>
                  <a:lnTo>
                    <a:pt x="178" y="281"/>
                  </a:lnTo>
                  <a:lnTo>
                    <a:pt x="159" y="252"/>
                  </a:lnTo>
                  <a:lnTo>
                    <a:pt x="120" y="156"/>
                  </a:lnTo>
                  <a:lnTo>
                    <a:pt x="72" y="0"/>
                  </a:lnTo>
                </a:path>
              </a:pathLst>
            </a:custGeom>
            <a:solidFill>
              <a:schemeClr val="hlink"/>
            </a:solidFill>
            <a:ln w="9525" cap="flat" cmpd="sng">
              <a:solidFill>
                <a:schemeClr val="tx1"/>
              </a:solidFill>
              <a:prstDash val="solid"/>
              <a:round/>
              <a:headEnd type="none" w="med" len="med"/>
              <a:tailEnd type="none" w="lg" len="lg"/>
            </a:ln>
            <a:effectLst/>
          </p:spPr>
          <p:txBody>
            <a:bodyPr/>
            <a:lstStyle/>
            <a:p>
              <a:endParaRPr lang="en-US"/>
            </a:p>
          </p:txBody>
        </p:sp>
        <p:sp>
          <p:nvSpPr>
            <p:cNvPr id="310302" name="Freeform 30"/>
            <p:cNvSpPr>
              <a:spLocks noChangeAspect="1"/>
            </p:cNvSpPr>
            <p:nvPr/>
          </p:nvSpPr>
          <p:spPr bwMode="auto">
            <a:xfrm>
              <a:off x="912" y="1531"/>
              <a:ext cx="3379" cy="730"/>
            </a:xfrm>
            <a:custGeom>
              <a:avLst/>
              <a:gdLst/>
              <a:ahLst/>
              <a:cxnLst>
                <a:cxn ang="0">
                  <a:pos x="0" y="461"/>
                </a:cxn>
                <a:cxn ang="0">
                  <a:pos x="155" y="532"/>
                </a:cxn>
                <a:cxn ang="0">
                  <a:pos x="155" y="648"/>
                </a:cxn>
                <a:cxn ang="0">
                  <a:pos x="322" y="648"/>
                </a:cxn>
                <a:cxn ang="0">
                  <a:pos x="322" y="539"/>
                </a:cxn>
                <a:cxn ang="0">
                  <a:pos x="1686" y="0"/>
                </a:cxn>
              </a:cxnLst>
              <a:rect l="0" t="0" r="r" b="b"/>
              <a:pathLst>
                <a:path w="1686" h="648">
                  <a:moveTo>
                    <a:pt x="0" y="461"/>
                  </a:moveTo>
                  <a:lnTo>
                    <a:pt x="155" y="532"/>
                  </a:lnTo>
                  <a:lnTo>
                    <a:pt x="155" y="648"/>
                  </a:lnTo>
                  <a:lnTo>
                    <a:pt x="322" y="648"/>
                  </a:lnTo>
                  <a:lnTo>
                    <a:pt x="322" y="539"/>
                  </a:lnTo>
                  <a:lnTo>
                    <a:pt x="1686" y="0"/>
                  </a:ln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303" name="Freeform 31"/>
            <p:cNvSpPr>
              <a:spLocks noChangeAspect="1"/>
            </p:cNvSpPr>
            <p:nvPr/>
          </p:nvSpPr>
          <p:spPr bwMode="auto">
            <a:xfrm>
              <a:off x="915" y="2031"/>
              <a:ext cx="3476" cy="182"/>
            </a:xfrm>
            <a:custGeom>
              <a:avLst/>
              <a:gdLst/>
              <a:ahLst/>
              <a:cxnLst>
                <a:cxn ang="0">
                  <a:pos x="0" y="145"/>
                </a:cxn>
                <a:cxn ang="0">
                  <a:pos x="233" y="226"/>
                </a:cxn>
                <a:cxn ang="0">
                  <a:pos x="243" y="226"/>
                </a:cxn>
                <a:cxn ang="0">
                  <a:pos x="351" y="229"/>
                </a:cxn>
                <a:cxn ang="0">
                  <a:pos x="468" y="224"/>
                </a:cxn>
                <a:cxn ang="0">
                  <a:pos x="480" y="226"/>
                </a:cxn>
                <a:cxn ang="0">
                  <a:pos x="702" y="125"/>
                </a:cxn>
                <a:cxn ang="0">
                  <a:pos x="1005" y="29"/>
                </a:cxn>
                <a:cxn ang="0">
                  <a:pos x="1345" y="0"/>
                </a:cxn>
                <a:cxn ang="0">
                  <a:pos x="1792" y="30"/>
                </a:cxn>
                <a:cxn ang="0">
                  <a:pos x="2299" y="8"/>
                </a:cxn>
                <a:cxn ang="0">
                  <a:pos x="2607" y="0"/>
                </a:cxn>
              </a:cxnLst>
              <a:rect l="0" t="0" r="r" b="b"/>
              <a:pathLst>
                <a:path w="2607" h="242">
                  <a:moveTo>
                    <a:pt x="0" y="145"/>
                  </a:moveTo>
                  <a:cubicBezTo>
                    <a:pt x="39" y="158"/>
                    <a:pt x="192" y="212"/>
                    <a:pt x="233" y="226"/>
                  </a:cubicBezTo>
                  <a:cubicBezTo>
                    <a:pt x="274" y="240"/>
                    <a:pt x="223" y="226"/>
                    <a:pt x="243" y="226"/>
                  </a:cubicBezTo>
                  <a:cubicBezTo>
                    <a:pt x="263" y="226"/>
                    <a:pt x="314" y="229"/>
                    <a:pt x="351" y="229"/>
                  </a:cubicBezTo>
                  <a:cubicBezTo>
                    <a:pt x="388" y="229"/>
                    <a:pt x="447" y="224"/>
                    <a:pt x="468" y="224"/>
                  </a:cubicBezTo>
                  <a:cubicBezTo>
                    <a:pt x="489" y="224"/>
                    <a:pt x="441" y="242"/>
                    <a:pt x="480" y="226"/>
                  </a:cubicBezTo>
                  <a:cubicBezTo>
                    <a:pt x="519" y="210"/>
                    <a:pt x="615" y="158"/>
                    <a:pt x="702" y="125"/>
                  </a:cubicBezTo>
                  <a:cubicBezTo>
                    <a:pt x="789" y="92"/>
                    <a:pt x="898" y="50"/>
                    <a:pt x="1005" y="29"/>
                  </a:cubicBezTo>
                  <a:cubicBezTo>
                    <a:pt x="1112" y="8"/>
                    <a:pt x="1214" y="0"/>
                    <a:pt x="1345" y="0"/>
                  </a:cubicBezTo>
                  <a:cubicBezTo>
                    <a:pt x="1476" y="0"/>
                    <a:pt x="1633" y="29"/>
                    <a:pt x="1792" y="30"/>
                  </a:cubicBezTo>
                  <a:cubicBezTo>
                    <a:pt x="1951" y="31"/>
                    <a:pt x="2164" y="12"/>
                    <a:pt x="2299" y="8"/>
                  </a:cubicBezTo>
                  <a:cubicBezTo>
                    <a:pt x="2434" y="3"/>
                    <a:pt x="2542" y="2"/>
                    <a:pt x="2607" y="0"/>
                  </a:cubicBezTo>
                </a:path>
              </a:pathLst>
            </a:custGeom>
            <a:noFill/>
            <a:ln w="9525" cap="flat" cmpd="sng">
              <a:solidFill>
                <a:schemeClr val="tx1"/>
              </a:solidFill>
              <a:prstDash val="lgDash"/>
              <a:round/>
              <a:headEnd type="none" w="med" len="med"/>
              <a:tailEnd type="none" w="lg" len="lg"/>
            </a:ln>
            <a:effectLst/>
          </p:spPr>
          <p:txBody>
            <a:bodyPr/>
            <a:lstStyle/>
            <a:p>
              <a:endParaRPr lang="en-US"/>
            </a:p>
          </p:txBody>
        </p:sp>
        <p:sp>
          <p:nvSpPr>
            <p:cNvPr id="310304" name="Line 32"/>
            <p:cNvSpPr>
              <a:spLocks noChangeAspect="1" noChangeShapeType="1"/>
            </p:cNvSpPr>
            <p:nvPr/>
          </p:nvSpPr>
          <p:spPr bwMode="auto">
            <a:xfrm>
              <a:off x="1227" y="2201"/>
              <a:ext cx="326" cy="0"/>
            </a:xfrm>
            <a:prstGeom prst="line">
              <a:avLst/>
            </a:prstGeom>
            <a:noFill/>
            <a:ln w="9525">
              <a:solidFill>
                <a:schemeClr val="tx1"/>
              </a:solidFill>
              <a:round/>
              <a:headEnd/>
              <a:tailEnd type="none" w="lg" len="lg"/>
            </a:ln>
            <a:effectLst/>
          </p:spPr>
          <p:txBody>
            <a:bodyPr/>
            <a:lstStyle/>
            <a:p>
              <a:endParaRPr lang="en-US"/>
            </a:p>
          </p:txBody>
        </p:sp>
        <p:sp>
          <p:nvSpPr>
            <p:cNvPr id="310305" name="Freeform 33"/>
            <p:cNvSpPr>
              <a:spLocks noChangeAspect="1"/>
            </p:cNvSpPr>
            <p:nvPr/>
          </p:nvSpPr>
          <p:spPr bwMode="auto">
            <a:xfrm>
              <a:off x="1543" y="2257"/>
              <a:ext cx="2852" cy="2"/>
            </a:xfrm>
            <a:custGeom>
              <a:avLst/>
              <a:gdLst/>
              <a:ahLst/>
              <a:cxnLst>
                <a:cxn ang="0">
                  <a:pos x="0" y="2"/>
                </a:cxn>
                <a:cxn ang="0">
                  <a:pos x="1423" y="0"/>
                </a:cxn>
              </a:cxnLst>
              <a:rect l="0" t="0" r="r" b="b"/>
              <a:pathLst>
                <a:path w="1423" h="2">
                  <a:moveTo>
                    <a:pt x="0" y="2"/>
                  </a:moveTo>
                  <a:lnTo>
                    <a:pt x="1423" y="0"/>
                  </a:lnTo>
                </a:path>
              </a:pathLst>
            </a:custGeom>
            <a:noFill/>
            <a:ln w="9525" cap="flat" cmpd="sng">
              <a:solidFill>
                <a:schemeClr val="tx1"/>
              </a:solidFill>
              <a:prstDash val="dash"/>
              <a:round/>
              <a:headEnd type="none" w="med" len="med"/>
              <a:tailEnd type="none" w="lg" len="lg"/>
            </a:ln>
            <a:effectLst/>
          </p:spPr>
          <p:txBody>
            <a:bodyPr/>
            <a:lstStyle/>
            <a:p>
              <a:endParaRPr lang="en-US"/>
            </a:p>
          </p:txBody>
        </p:sp>
        <p:sp>
          <p:nvSpPr>
            <p:cNvPr id="310306" name="Freeform 34"/>
            <p:cNvSpPr>
              <a:spLocks noChangeAspect="1"/>
            </p:cNvSpPr>
            <p:nvPr/>
          </p:nvSpPr>
          <p:spPr bwMode="auto">
            <a:xfrm>
              <a:off x="1567" y="2154"/>
              <a:ext cx="622" cy="77"/>
            </a:xfrm>
            <a:custGeom>
              <a:avLst/>
              <a:gdLst/>
              <a:ahLst/>
              <a:cxnLst>
                <a:cxn ang="0">
                  <a:pos x="467" y="0"/>
                </a:cxn>
                <a:cxn ang="0">
                  <a:pos x="267" y="48"/>
                </a:cxn>
                <a:cxn ang="0">
                  <a:pos x="0" y="102"/>
                </a:cxn>
              </a:cxnLst>
              <a:rect l="0" t="0" r="r" b="b"/>
              <a:pathLst>
                <a:path w="467" h="102">
                  <a:moveTo>
                    <a:pt x="467" y="0"/>
                  </a:moveTo>
                  <a:cubicBezTo>
                    <a:pt x="434" y="8"/>
                    <a:pt x="345" y="31"/>
                    <a:pt x="267" y="48"/>
                  </a:cubicBezTo>
                  <a:cubicBezTo>
                    <a:pt x="189" y="65"/>
                    <a:pt x="56" y="91"/>
                    <a:pt x="0" y="102"/>
                  </a:cubicBez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307" name="Text Box 35"/>
            <p:cNvSpPr txBox="1">
              <a:spLocks noChangeAspect="1" noChangeArrowheads="1"/>
            </p:cNvSpPr>
            <p:nvPr/>
          </p:nvSpPr>
          <p:spPr bwMode="auto">
            <a:xfrm>
              <a:off x="4357" y="1827"/>
              <a:ext cx="409" cy="32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Water </a:t>
              </a:r>
            </a:p>
            <a:p>
              <a:r>
                <a:rPr lang="en-US" sz="1800">
                  <a:latin typeface="Times New Roman" pitchFamily="18" charset="0"/>
                </a:rPr>
                <a:t>table</a:t>
              </a:r>
            </a:p>
          </p:txBody>
        </p:sp>
        <p:sp>
          <p:nvSpPr>
            <p:cNvPr id="310308" name="Text Box 36"/>
            <p:cNvSpPr txBox="1">
              <a:spLocks noChangeArrowheads="1"/>
            </p:cNvSpPr>
            <p:nvPr/>
          </p:nvSpPr>
          <p:spPr bwMode="auto">
            <a:xfrm>
              <a:off x="2153" y="2056"/>
              <a:ext cx="1671" cy="187"/>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Baseflow + subsurface stormflow</a:t>
              </a:r>
            </a:p>
          </p:txBody>
        </p:sp>
        <p:sp>
          <p:nvSpPr>
            <p:cNvPr id="310309" name="Text Box 37"/>
            <p:cNvSpPr txBox="1">
              <a:spLocks noChangeArrowheads="1"/>
            </p:cNvSpPr>
            <p:nvPr/>
          </p:nvSpPr>
          <p:spPr bwMode="auto">
            <a:xfrm>
              <a:off x="2172" y="3131"/>
              <a:ext cx="2057" cy="188"/>
            </a:xfrm>
            <a:prstGeom prst="rect">
              <a:avLst/>
            </a:prstGeom>
            <a:noFill/>
            <a:ln w="9525">
              <a:noFill/>
              <a:miter lim="800000"/>
              <a:headEnd/>
              <a:tailEnd type="none" w="lg" len="lg"/>
            </a:ln>
            <a:effectLst/>
          </p:spPr>
          <p:txBody>
            <a:bodyPr>
              <a:spAutoFit/>
            </a:bodyPr>
            <a:lstStyle/>
            <a:p>
              <a:r>
                <a:rPr lang="en-US" sz="1800">
                  <a:latin typeface="Times New Roman" pitchFamily="18" charset="0"/>
                </a:rPr>
                <a:t>Baseflow + subsurface stormflow</a:t>
              </a:r>
            </a:p>
          </p:txBody>
        </p:sp>
        <p:sp>
          <p:nvSpPr>
            <p:cNvPr id="310310" name="Freeform 38"/>
            <p:cNvSpPr>
              <a:spLocks/>
            </p:cNvSpPr>
            <p:nvPr/>
          </p:nvSpPr>
          <p:spPr bwMode="auto">
            <a:xfrm>
              <a:off x="1860" y="3041"/>
              <a:ext cx="415" cy="50"/>
            </a:xfrm>
            <a:custGeom>
              <a:avLst/>
              <a:gdLst/>
              <a:ahLst/>
              <a:cxnLst>
                <a:cxn ang="0">
                  <a:pos x="311" y="66"/>
                </a:cxn>
                <a:cxn ang="0">
                  <a:pos x="250" y="56"/>
                </a:cxn>
                <a:cxn ang="0">
                  <a:pos x="189" y="2"/>
                </a:cxn>
                <a:cxn ang="0">
                  <a:pos x="0" y="66"/>
                </a:cxn>
              </a:cxnLst>
              <a:rect l="0" t="0" r="r" b="b"/>
              <a:pathLst>
                <a:path w="311" h="67">
                  <a:moveTo>
                    <a:pt x="311" y="66"/>
                  </a:moveTo>
                  <a:cubicBezTo>
                    <a:pt x="290" y="66"/>
                    <a:pt x="270" y="67"/>
                    <a:pt x="250" y="56"/>
                  </a:cubicBezTo>
                  <a:cubicBezTo>
                    <a:pt x="230" y="45"/>
                    <a:pt x="231" y="0"/>
                    <a:pt x="189" y="2"/>
                  </a:cubicBezTo>
                  <a:cubicBezTo>
                    <a:pt x="147" y="4"/>
                    <a:pt x="73" y="35"/>
                    <a:pt x="0" y="66"/>
                  </a:cubicBez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311" name="Text Box 39"/>
            <p:cNvSpPr txBox="1">
              <a:spLocks noChangeArrowheads="1"/>
            </p:cNvSpPr>
            <p:nvPr/>
          </p:nvSpPr>
          <p:spPr bwMode="auto">
            <a:xfrm>
              <a:off x="2245" y="2988"/>
              <a:ext cx="656" cy="188"/>
            </a:xfrm>
            <a:prstGeom prst="rect">
              <a:avLst/>
            </a:prstGeom>
            <a:noFill/>
            <a:ln w="9525">
              <a:noFill/>
              <a:miter lim="800000"/>
              <a:headEnd/>
              <a:tailEnd type="none" w="lg" len="lg"/>
            </a:ln>
            <a:effectLst/>
          </p:spPr>
          <p:txBody>
            <a:bodyPr wrap="none">
              <a:spAutoFit/>
            </a:bodyPr>
            <a:lstStyle/>
            <a:p>
              <a:r>
                <a:rPr lang="en-US" sz="1800">
                  <a:latin typeface="Times New Roman" pitchFamily="18" charset="0"/>
                </a:rPr>
                <a:t>Return flow</a:t>
              </a:r>
            </a:p>
          </p:txBody>
        </p:sp>
        <p:sp>
          <p:nvSpPr>
            <p:cNvPr id="310312" name="Freeform 40"/>
            <p:cNvSpPr>
              <a:spLocks/>
            </p:cNvSpPr>
            <p:nvPr/>
          </p:nvSpPr>
          <p:spPr bwMode="auto">
            <a:xfrm>
              <a:off x="1587" y="2903"/>
              <a:ext cx="261" cy="207"/>
            </a:xfrm>
            <a:custGeom>
              <a:avLst/>
              <a:gdLst/>
              <a:ahLst/>
              <a:cxnLst>
                <a:cxn ang="0">
                  <a:pos x="189" y="0"/>
                </a:cxn>
                <a:cxn ang="0">
                  <a:pos x="164" y="170"/>
                </a:cxn>
                <a:cxn ang="0">
                  <a:pos x="0" y="276"/>
                </a:cxn>
              </a:cxnLst>
              <a:rect l="0" t="0" r="r" b="b"/>
              <a:pathLst>
                <a:path w="196" h="276">
                  <a:moveTo>
                    <a:pt x="189" y="0"/>
                  </a:moveTo>
                  <a:cubicBezTo>
                    <a:pt x="185" y="28"/>
                    <a:pt x="196" y="124"/>
                    <a:pt x="164" y="170"/>
                  </a:cubicBezTo>
                  <a:cubicBezTo>
                    <a:pt x="132" y="216"/>
                    <a:pt x="68" y="246"/>
                    <a:pt x="0" y="276"/>
                  </a:cubicBezTo>
                </a:path>
              </a:pathLst>
            </a:custGeom>
            <a:noFill/>
            <a:ln w="9525" cap="flat" cmpd="sng">
              <a:solidFill>
                <a:schemeClr val="tx1"/>
              </a:solidFill>
              <a:prstDash val="solid"/>
              <a:round/>
              <a:headEnd type="none" w="med" len="med"/>
              <a:tailEnd type="none" w="lg" len="lg"/>
            </a:ln>
            <a:effectLst/>
          </p:spPr>
          <p:txBody>
            <a:bodyPr/>
            <a:lstStyle/>
            <a:p>
              <a:endParaRPr lang="en-US"/>
            </a:p>
          </p:txBody>
        </p:sp>
        <p:sp>
          <p:nvSpPr>
            <p:cNvPr id="310313" name="Text Box 41"/>
            <p:cNvSpPr txBox="1">
              <a:spLocks noChangeArrowheads="1"/>
            </p:cNvSpPr>
            <p:nvPr/>
          </p:nvSpPr>
          <p:spPr bwMode="auto">
            <a:xfrm>
              <a:off x="827" y="360"/>
              <a:ext cx="521" cy="187"/>
            </a:xfrm>
            <a:prstGeom prst="rect">
              <a:avLst/>
            </a:prstGeom>
            <a:noFill/>
            <a:ln w="9525">
              <a:noFill/>
              <a:miter lim="800000"/>
              <a:headEnd/>
              <a:tailEnd type="none" w="lg" len="lg"/>
            </a:ln>
            <a:effectLst/>
          </p:spPr>
          <p:txBody>
            <a:bodyPr>
              <a:spAutoFit/>
            </a:bodyPr>
            <a:lstStyle/>
            <a:p>
              <a:pPr>
                <a:spcBef>
                  <a:spcPct val="50000"/>
                </a:spcBef>
              </a:pPr>
              <a:r>
                <a:rPr lang="en-US" sz="1800">
                  <a:latin typeface="Times New Roman" pitchFamily="18" charset="0"/>
                </a:rPr>
                <a:t>(a)</a:t>
              </a:r>
            </a:p>
          </p:txBody>
        </p:sp>
        <p:sp>
          <p:nvSpPr>
            <p:cNvPr id="310314" name="Text Box 42"/>
            <p:cNvSpPr txBox="1">
              <a:spLocks noChangeArrowheads="1"/>
            </p:cNvSpPr>
            <p:nvPr/>
          </p:nvSpPr>
          <p:spPr bwMode="auto">
            <a:xfrm>
              <a:off x="788" y="1499"/>
              <a:ext cx="521" cy="187"/>
            </a:xfrm>
            <a:prstGeom prst="rect">
              <a:avLst/>
            </a:prstGeom>
            <a:noFill/>
            <a:ln w="9525">
              <a:noFill/>
              <a:miter lim="800000"/>
              <a:headEnd/>
              <a:tailEnd type="none" w="lg" len="lg"/>
            </a:ln>
            <a:effectLst/>
          </p:spPr>
          <p:txBody>
            <a:bodyPr>
              <a:spAutoFit/>
            </a:bodyPr>
            <a:lstStyle/>
            <a:p>
              <a:pPr>
                <a:spcBef>
                  <a:spcPct val="50000"/>
                </a:spcBef>
              </a:pPr>
              <a:r>
                <a:rPr lang="en-US" sz="1800">
                  <a:latin typeface="Times New Roman" pitchFamily="18" charset="0"/>
                </a:rPr>
                <a:t>(b)</a:t>
              </a:r>
            </a:p>
          </p:txBody>
        </p:sp>
        <p:sp>
          <p:nvSpPr>
            <p:cNvPr id="310315" name="Text Box 43"/>
            <p:cNvSpPr txBox="1">
              <a:spLocks noChangeArrowheads="1"/>
            </p:cNvSpPr>
            <p:nvPr/>
          </p:nvSpPr>
          <p:spPr bwMode="auto">
            <a:xfrm>
              <a:off x="769" y="2577"/>
              <a:ext cx="522" cy="187"/>
            </a:xfrm>
            <a:prstGeom prst="rect">
              <a:avLst/>
            </a:prstGeom>
            <a:noFill/>
            <a:ln w="9525">
              <a:noFill/>
              <a:miter lim="800000"/>
              <a:headEnd/>
              <a:tailEnd type="none" w="lg" len="lg"/>
            </a:ln>
            <a:effectLst/>
          </p:spPr>
          <p:txBody>
            <a:bodyPr>
              <a:spAutoFit/>
            </a:bodyPr>
            <a:lstStyle/>
            <a:p>
              <a:pPr>
                <a:spcBef>
                  <a:spcPct val="50000"/>
                </a:spcBef>
              </a:pPr>
              <a:r>
                <a:rPr lang="en-US" sz="1800">
                  <a:latin typeface="Times New Roman" pitchFamily="18" charset="0"/>
                </a:rPr>
                <a:t>(c)</a:t>
              </a:r>
            </a:p>
          </p:txBody>
        </p:sp>
        <p:grpSp>
          <p:nvGrpSpPr>
            <p:cNvPr id="310316" name="Group 44"/>
            <p:cNvGrpSpPr>
              <a:grpSpLocks/>
            </p:cNvGrpSpPr>
            <p:nvPr/>
          </p:nvGrpSpPr>
          <p:grpSpPr bwMode="auto">
            <a:xfrm>
              <a:off x="1260" y="295"/>
              <a:ext cx="2997" cy="188"/>
              <a:chOff x="945" y="393"/>
              <a:chExt cx="2248" cy="250"/>
            </a:xfrm>
          </p:grpSpPr>
          <p:grpSp>
            <p:nvGrpSpPr>
              <p:cNvPr id="310317" name="Group 45"/>
              <p:cNvGrpSpPr>
                <a:grpSpLocks/>
              </p:cNvGrpSpPr>
              <p:nvPr/>
            </p:nvGrpSpPr>
            <p:grpSpPr bwMode="auto">
              <a:xfrm>
                <a:off x="980" y="402"/>
                <a:ext cx="2185" cy="196"/>
                <a:chOff x="980" y="273"/>
                <a:chExt cx="2185" cy="325"/>
              </a:xfrm>
            </p:grpSpPr>
            <p:sp>
              <p:nvSpPr>
                <p:cNvPr id="310318" name="Line 46"/>
                <p:cNvSpPr>
                  <a:spLocks noChangeShapeType="1"/>
                </p:cNvSpPr>
                <p:nvPr/>
              </p:nvSpPr>
              <p:spPr bwMode="auto">
                <a:xfrm>
                  <a:off x="980" y="273"/>
                  <a:ext cx="0" cy="325"/>
                </a:xfrm>
                <a:prstGeom prst="line">
                  <a:avLst/>
                </a:prstGeom>
                <a:noFill/>
                <a:ln w="9525">
                  <a:solidFill>
                    <a:schemeClr val="tx1"/>
                  </a:solidFill>
                  <a:round/>
                  <a:headEnd/>
                  <a:tailEnd type="none" w="lg" len="lg"/>
                </a:ln>
                <a:effectLst/>
              </p:spPr>
              <p:txBody>
                <a:bodyPr/>
                <a:lstStyle/>
                <a:p>
                  <a:endParaRPr lang="en-US"/>
                </a:p>
              </p:txBody>
            </p:sp>
            <p:sp>
              <p:nvSpPr>
                <p:cNvPr id="310319" name="Line 47"/>
                <p:cNvSpPr>
                  <a:spLocks noChangeShapeType="1"/>
                </p:cNvSpPr>
                <p:nvPr/>
              </p:nvSpPr>
              <p:spPr bwMode="auto">
                <a:xfrm>
                  <a:off x="1417" y="273"/>
                  <a:ext cx="0" cy="325"/>
                </a:xfrm>
                <a:prstGeom prst="line">
                  <a:avLst/>
                </a:prstGeom>
                <a:noFill/>
                <a:ln w="9525">
                  <a:solidFill>
                    <a:schemeClr val="tx1"/>
                  </a:solidFill>
                  <a:round/>
                  <a:headEnd/>
                  <a:tailEnd type="none" w="lg" len="lg"/>
                </a:ln>
                <a:effectLst/>
              </p:spPr>
              <p:txBody>
                <a:bodyPr/>
                <a:lstStyle/>
                <a:p>
                  <a:endParaRPr lang="en-US"/>
                </a:p>
              </p:txBody>
            </p:sp>
            <p:sp>
              <p:nvSpPr>
                <p:cNvPr id="310320" name="Line 48"/>
                <p:cNvSpPr>
                  <a:spLocks noChangeShapeType="1"/>
                </p:cNvSpPr>
                <p:nvPr/>
              </p:nvSpPr>
              <p:spPr bwMode="auto">
                <a:xfrm>
                  <a:off x="1854" y="273"/>
                  <a:ext cx="0" cy="325"/>
                </a:xfrm>
                <a:prstGeom prst="line">
                  <a:avLst/>
                </a:prstGeom>
                <a:noFill/>
                <a:ln w="9525">
                  <a:solidFill>
                    <a:schemeClr val="tx1"/>
                  </a:solidFill>
                  <a:round/>
                  <a:headEnd/>
                  <a:tailEnd type="none" w="lg" len="lg"/>
                </a:ln>
                <a:effectLst/>
              </p:spPr>
              <p:txBody>
                <a:bodyPr/>
                <a:lstStyle/>
                <a:p>
                  <a:endParaRPr lang="en-US"/>
                </a:p>
              </p:txBody>
            </p:sp>
            <p:sp>
              <p:nvSpPr>
                <p:cNvPr id="310321" name="Line 49"/>
                <p:cNvSpPr>
                  <a:spLocks noChangeShapeType="1"/>
                </p:cNvSpPr>
                <p:nvPr/>
              </p:nvSpPr>
              <p:spPr bwMode="auto">
                <a:xfrm>
                  <a:off x="2291" y="273"/>
                  <a:ext cx="0" cy="325"/>
                </a:xfrm>
                <a:prstGeom prst="line">
                  <a:avLst/>
                </a:prstGeom>
                <a:noFill/>
                <a:ln w="9525">
                  <a:solidFill>
                    <a:schemeClr val="tx1"/>
                  </a:solidFill>
                  <a:round/>
                  <a:headEnd/>
                  <a:tailEnd type="none" w="lg" len="lg"/>
                </a:ln>
                <a:effectLst/>
              </p:spPr>
              <p:txBody>
                <a:bodyPr/>
                <a:lstStyle/>
                <a:p>
                  <a:endParaRPr lang="en-US"/>
                </a:p>
              </p:txBody>
            </p:sp>
            <p:sp>
              <p:nvSpPr>
                <p:cNvPr id="310322" name="Line 50"/>
                <p:cNvSpPr>
                  <a:spLocks noChangeShapeType="1"/>
                </p:cNvSpPr>
                <p:nvPr/>
              </p:nvSpPr>
              <p:spPr bwMode="auto">
                <a:xfrm>
                  <a:off x="2728" y="273"/>
                  <a:ext cx="0" cy="325"/>
                </a:xfrm>
                <a:prstGeom prst="line">
                  <a:avLst/>
                </a:prstGeom>
                <a:noFill/>
                <a:ln w="9525">
                  <a:solidFill>
                    <a:schemeClr val="tx1"/>
                  </a:solidFill>
                  <a:round/>
                  <a:headEnd/>
                  <a:tailEnd type="none" w="lg" len="lg"/>
                </a:ln>
                <a:effectLst/>
              </p:spPr>
              <p:txBody>
                <a:bodyPr/>
                <a:lstStyle/>
                <a:p>
                  <a:endParaRPr lang="en-US"/>
                </a:p>
              </p:txBody>
            </p:sp>
            <p:sp>
              <p:nvSpPr>
                <p:cNvPr id="310323" name="Line 51"/>
                <p:cNvSpPr>
                  <a:spLocks noChangeShapeType="1"/>
                </p:cNvSpPr>
                <p:nvPr/>
              </p:nvSpPr>
              <p:spPr bwMode="auto">
                <a:xfrm>
                  <a:off x="3165" y="273"/>
                  <a:ext cx="0" cy="325"/>
                </a:xfrm>
                <a:prstGeom prst="line">
                  <a:avLst/>
                </a:prstGeom>
                <a:noFill/>
                <a:ln w="9525">
                  <a:solidFill>
                    <a:schemeClr val="tx1"/>
                  </a:solidFill>
                  <a:round/>
                  <a:headEnd/>
                  <a:tailEnd type="none" w="lg" len="lg"/>
                </a:ln>
                <a:effectLst/>
              </p:spPr>
              <p:txBody>
                <a:bodyPr/>
                <a:lstStyle/>
                <a:p>
                  <a:endParaRPr lang="en-US"/>
                </a:p>
              </p:txBody>
            </p:sp>
          </p:grpSp>
          <p:sp>
            <p:nvSpPr>
              <p:cNvPr id="310324" name="Text Box 52"/>
              <p:cNvSpPr txBox="1">
                <a:spLocks noChangeAspect="1" noChangeArrowheads="1"/>
              </p:cNvSpPr>
              <p:nvPr/>
            </p:nvSpPr>
            <p:spPr bwMode="auto">
              <a:xfrm>
                <a:off x="1867" y="393"/>
                <a:ext cx="404" cy="250"/>
              </a:xfrm>
              <a:prstGeom prst="rect">
                <a:avLst/>
              </a:prstGeom>
              <a:noFill/>
              <a:ln w="9525">
                <a:noFill/>
                <a:miter lim="800000"/>
                <a:headEnd/>
                <a:tailEnd type="none" w="lg" len="lg"/>
              </a:ln>
              <a:effectLst/>
            </p:spPr>
            <p:txBody>
              <a:bodyPr>
                <a:spAutoFit/>
              </a:bodyPr>
              <a:lstStyle/>
              <a:p>
                <a:r>
                  <a:rPr lang="en-US" sz="1800">
                    <a:latin typeface="Times New Roman" pitchFamily="18" charset="0"/>
                  </a:rPr>
                  <a:t>Rain</a:t>
                </a:r>
              </a:p>
            </p:txBody>
          </p:sp>
          <p:sp>
            <p:nvSpPr>
              <p:cNvPr id="310325" name="AutoShape 53"/>
              <p:cNvSpPr>
                <a:spLocks noChangeAspect="1" noChangeArrowheads="1"/>
              </p:cNvSpPr>
              <p:nvPr/>
            </p:nvSpPr>
            <p:spPr bwMode="auto">
              <a:xfrm flipV="1">
                <a:off x="3130"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26" name="AutoShape 54"/>
              <p:cNvSpPr>
                <a:spLocks noChangeAspect="1" noChangeArrowheads="1"/>
              </p:cNvSpPr>
              <p:nvPr/>
            </p:nvSpPr>
            <p:spPr bwMode="auto">
              <a:xfrm flipV="1">
                <a:off x="269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27" name="AutoShape 55"/>
              <p:cNvSpPr>
                <a:spLocks noChangeAspect="1" noChangeArrowheads="1"/>
              </p:cNvSpPr>
              <p:nvPr/>
            </p:nvSpPr>
            <p:spPr bwMode="auto">
              <a:xfrm flipV="1">
                <a:off x="2258"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28" name="AutoShape 56"/>
              <p:cNvSpPr>
                <a:spLocks noChangeAspect="1" noChangeArrowheads="1"/>
              </p:cNvSpPr>
              <p:nvPr/>
            </p:nvSpPr>
            <p:spPr bwMode="auto">
              <a:xfrm flipV="1">
                <a:off x="1821"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29" name="AutoShape 57"/>
              <p:cNvSpPr>
                <a:spLocks noChangeAspect="1" noChangeArrowheads="1"/>
              </p:cNvSpPr>
              <p:nvPr/>
            </p:nvSpPr>
            <p:spPr bwMode="auto">
              <a:xfrm flipV="1">
                <a:off x="1384"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30" name="AutoShape 58"/>
              <p:cNvSpPr>
                <a:spLocks noChangeAspect="1" noChangeArrowheads="1"/>
              </p:cNvSpPr>
              <p:nvPr/>
            </p:nvSpPr>
            <p:spPr bwMode="auto">
              <a:xfrm flipV="1">
                <a:off x="94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grpSp>
        <p:sp>
          <p:nvSpPr>
            <p:cNvPr id="310331" name="AutoShape 59"/>
            <p:cNvSpPr>
              <a:spLocks noChangeAspect="1" noChangeArrowheads="1"/>
            </p:cNvSpPr>
            <p:nvPr/>
          </p:nvSpPr>
          <p:spPr bwMode="auto">
            <a:xfrm rot="5056725" flipV="1">
              <a:off x="1588" y="1126"/>
              <a:ext cx="47" cy="106"/>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32" name="AutoShape 60"/>
            <p:cNvSpPr>
              <a:spLocks noChangeAspect="1" noChangeArrowheads="1"/>
            </p:cNvSpPr>
            <p:nvPr/>
          </p:nvSpPr>
          <p:spPr bwMode="auto">
            <a:xfrm rot="5056725" flipV="1">
              <a:off x="1588" y="2175"/>
              <a:ext cx="47" cy="106"/>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33" name="AutoShape 61"/>
            <p:cNvSpPr>
              <a:spLocks noChangeAspect="1" noChangeArrowheads="1"/>
            </p:cNvSpPr>
            <p:nvPr/>
          </p:nvSpPr>
          <p:spPr bwMode="auto">
            <a:xfrm rot="5056725" flipV="1">
              <a:off x="1595" y="3224"/>
              <a:ext cx="47" cy="107"/>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34" name="AutoShape 62"/>
            <p:cNvSpPr>
              <a:spLocks noChangeAspect="1" noChangeArrowheads="1"/>
            </p:cNvSpPr>
            <p:nvPr/>
          </p:nvSpPr>
          <p:spPr bwMode="auto">
            <a:xfrm rot="4107916" flipV="1">
              <a:off x="1802" y="3041"/>
              <a:ext cx="47" cy="107"/>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35" name="AutoShape 63"/>
            <p:cNvSpPr>
              <a:spLocks noChangeAspect="1" noChangeArrowheads="1"/>
            </p:cNvSpPr>
            <p:nvPr/>
          </p:nvSpPr>
          <p:spPr bwMode="auto">
            <a:xfrm rot="4107916" flipV="1">
              <a:off x="1594" y="3050"/>
              <a:ext cx="47" cy="107"/>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grpSp>
          <p:nvGrpSpPr>
            <p:cNvPr id="310336" name="Group 64"/>
            <p:cNvGrpSpPr>
              <a:grpSpLocks/>
            </p:cNvGrpSpPr>
            <p:nvPr/>
          </p:nvGrpSpPr>
          <p:grpSpPr bwMode="auto">
            <a:xfrm>
              <a:off x="1260" y="1355"/>
              <a:ext cx="2997" cy="188"/>
              <a:chOff x="945" y="393"/>
              <a:chExt cx="2248" cy="250"/>
            </a:xfrm>
          </p:grpSpPr>
          <p:grpSp>
            <p:nvGrpSpPr>
              <p:cNvPr id="310337" name="Group 65"/>
              <p:cNvGrpSpPr>
                <a:grpSpLocks/>
              </p:cNvGrpSpPr>
              <p:nvPr/>
            </p:nvGrpSpPr>
            <p:grpSpPr bwMode="auto">
              <a:xfrm>
                <a:off x="980" y="402"/>
                <a:ext cx="2185" cy="196"/>
                <a:chOff x="980" y="273"/>
                <a:chExt cx="2185" cy="325"/>
              </a:xfrm>
            </p:grpSpPr>
            <p:sp>
              <p:nvSpPr>
                <p:cNvPr id="310338" name="Line 66"/>
                <p:cNvSpPr>
                  <a:spLocks noChangeShapeType="1"/>
                </p:cNvSpPr>
                <p:nvPr/>
              </p:nvSpPr>
              <p:spPr bwMode="auto">
                <a:xfrm>
                  <a:off x="980" y="273"/>
                  <a:ext cx="0" cy="325"/>
                </a:xfrm>
                <a:prstGeom prst="line">
                  <a:avLst/>
                </a:prstGeom>
                <a:noFill/>
                <a:ln w="9525">
                  <a:solidFill>
                    <a:schemeClr val="tx1"/>
                  </a:solidFill>
                  <a:round/>
                  <a:headEnd/>
                  <a:tailEnd type="none" w="lg" len="lg"/>
                </a:ln>
                <a:effectLst/>
              </p:spPr>
              <p:txBody>
                <a:bodyPr/>
                <a:lstStyle/>
                <a:p>
                  <a:endParaRPr lang="en-US"/>
                </a:p>
              </p:txBody>
            </p:sp>
            <p:sp>
              <p:nvSpPr>
                <p:cNvPr id="310339" name="Line 67"/>
                <p:cNvSpPr>
                  <a:spLocks noChangeShapeType="1"/>
                </p:cNvSpPr>
                <p:nvPr/>
              </p:nvSpPr>
              <p:spPr bwMode="auto">
                <a:xfrm>
                  <a:off x="1417" y="273"/>
                  <a:ext cx="0" cy="325"/>
                </a:xfrm>
                <a:prstGeom prst="line">
                  <a:avLst/>
                </a:prstGeom>
                <a:noFill/>
                <a:ln w="9525">
                  <a:solidFill>
                    <a:schemeClr val="tx1"/>
                  </a:solidFill>
                  <a:round/>
                  <a:headEnd/>
                  <a:tailEnd type="none" w="lg" len="lg"/>
                </a:ln>
                <a:effectLst/>
              </p:spPr>
              <p:txBody>
                <a:bodyPr/>
                <a:lstStyle/>
                <a:p>
                  <a:endParaRPr lang="en-US"/>
                </a:p>
              </p:txBody>
            </p:sp>
            <p:sp>
              <p:nvSpPr>
                <p:cNvPr id="310340" name="Line 68"/>
                <p:cNvSpPr>
                  <a:spLocks noChangeShapeType="1"/>
                </p:cNvSpPr>
                <p:nvPr/>
              </p:nvSpPr>
              <p:spPr bwMode="auto">
                <a:xfrm>
                  <a:off x="1854" y="273"/>
                  <a:ext cx="0" cy="325"/>
                </a:xfrm>
                <a:prstGeom prst="line">
                  <a:avLst/>
                </a:prstGeom>
                <a:noFill/>
                <a:ln w="9525">
                  <a:solidFill>
                    <a:schemeClr val="tx1"/>
                  </a:solidFill>
                  <a:round/>
                  <a:headEnd/>
                  <a:tailEnd type="none" w="lg" len="lg"/>
                </a:ln>
                <a:effectLst/>
              </p:spPr>
              <p:txBody>
                <a:bodyPr/>
                <a:lstStyle/>
                <a:p>
                  <a:endParaRPr lang="en-US"/>
                </a:p>
              </p:txBody>
            </p:sp>
            <p:sp>
              <p:nvSpPr>
                <p:cNvPr id="310341" name="Line 69"/>
                <p:cNvSpPr>
                  <a:spLocks noChangeShapeType="1"/>
                </p:cNvSpPr>
                <p:nvPr/>
              </p:nvSpPr>
              <p:spPr bwMode="auto">
                <a:xfrm>
                  <a:off x="2291" y="273"/>
                  <a:ext cx="0" cy="325"/>
                </a:xfrm>
                <a:prstGeom prst="line">
                  <a:avLst/>
                </a:prstGeom>
                <a:noFill/>
                <a:ln w="9525">
                  <a:solidFill>
                    <a:schemeClr val="tx1"/>
                  </a:solidFill>
                  <a:round/>
                  <a:headEnd/>
                  <a:tailEnd type="none" w="lg" len="lg"/>
                </a:ln>
                <a:effectLst/>
              </p:spPr>
              <p:txBody>
                <a:bodyPr/>
                <a:lstStyle/>
                <a:p>
                  <a:endParaRPr lang="en-US"/>
                </a:p>
              </p:txBody>
            </p:sp>
            <p:sp>
              <p:nvSpPr>
                <p:cNvPr id="310342" name="Line 70"/>
                <p:cNvSpPr>
                  <a:spLocks noChangeShapeType="1"/>
                </p:cNvSpPr>
                <p:nvPr/>
              </p:nvSpPr>
              <p:spPr bwMode="auto">
                <a:xfrm>
                  <a:off x="2728" y="273"/>
                  <a:ext cx="0" cy="325"/>
                </a:xfrm>
                <a:prstGeom prst="line">
                  <a:avLst/>
                </a:prstGeom>
                <a:noFill/>
                <a:ln w="9525">
                  <a:solidFill>
                    <a:schemeClr val="tx1"/>
                  </a:solidFill>
                  <a:round/>
                  <a:headEnd/>
                  <a:tailEnd type="none" w="lg" len="lg"/>
                </a:ln>
                <a:effectLst/>
              </p:spPr>
              <p:txBody>
                <a:bodyPr/>
                <a:lstStyle/>
                <a:p>
                  <a:endParaRPr lang="en-US"/>
                </a:p>
              </p:txBody>
            </p:sp>
            <p:sp>
              <p:nvSpPr>
                <p:cNvPr id="310343" name="Line 71"/>
                <p:cNvSpPr>
                  <a:spLocks noChangeShapeType="1"/>
                </p:cNvSpPr>
                <p:nvPr/>
              </p:nvSpPr>
              <p:spPr bwMode="auto">
                <a:xfrm>
                  <a:off x="3165" y="273"/>
                  <a:ext cx="0" cy="325"/>
                </a:xfrm>
                <a:prstGeom prst="line">
                  <a:avLst/>
                </a:prstGeom>
                <a:noFill/>
                <a:ln w="9525">
                  <a:solidFill>
                    <a:schemeClr val="tx1"/>
                  </a:solidFill>
                  <a:round/>
                  <a:headEnd/>
                  <a:tailEnd type="none" w="lg" len="lg"/>
                </a:ln>
                <a:effectLst/>
              </p:spPr>
              <p:txBody>
                <a:bodyPr/>
                <a:lstStyle/>
                <a:p>
                  <a:endParaRPr lang="en-US"/>
                </a:p>
              </p:txBody>
            </p:sp>
          </p:grpSp>
          <p:sp>
            <p:nvSpPr>
              <p:cNvPr id="310344" name="Text Box 72"/>
              <p:cNvSpPr txBox="1">
                <a:spLocks noChangeAspect="1" noChangeArrowheads="1"/>
              </p:cNvSpPr>
              <p:nvPr/>
            </p:nvSpPr>
            <p:spPr bwMode="auto">
              <a:xfrm>
                <a:off x="1867" y="393"/>
                <a:ext cx="404" cy="250"/>
              </a:xfrm>
              <a:prstGeom prst="rect">
                <a:avLst/>
              </a:prstGeom>
              <a:noFill/>
              <a:ln w="9525">
                <a:noFill/>
                <a:miter lim="800000"/>
                <a:headEnd/>
                <a:tailEnd type="none" w="lg" len="lg"/>
              </a:ln>
              <a:effectLst/>
            </p:spPr>
            <p:txBody>
              <a:bodyPr>
                <a:spAutoFit/>
              </a:bodyPr>
              <a:lstStyle/>
              <a:p>
                <a:r>
                  <a:rPr lang="en-US" sz="1800">
                    <a:latin typeface="Times New Roman" pitchFamily="18" charset="0"/>
                  </a:rPr>
                  <a:t>Rain</a:t>
                </a:r>
              </a:p>
            </p:txBody>
          </p:sp>
          <p:sp>
            <p:nvSpPr>
              <p:cNvPr id="310345" name="AutoShape 73"/>
              <p:cNvSpPr>
                <a:spLocks noChangeAspect="1" noChangeArrowheads="1"/>
              </p:cNvSpPr>
              <p:nvPr/>
            </p:nvSpPr>
            <p:spPr bwMode="auto">
              <a:xfrm flipV="1">
                <a:off x="3130"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46" name="AutoShape 74"/>
              <p:cNvSpPr>
                <a:spLocks noChangeAspect="1" noChangeArrowheads="1"/>
              </p:cNvSpPr>
              <p:nvPr/>
            </p:nvSpPr>
            <p:spPr bwMode="auto">
              <a:xfrm flipV="1">
                <a:off x="269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47" name="AutoShape 75"/>
              <p:cNvSpPr>
                <a:spLocks noChangeAspect="1" noChangeArrowheads="1"/>
              </p:cNvSpPr>
              <p:nvPr/>
            </p:nvSpPr>
            <p:spPr bwMode="auto">
              <a:xfrm flipV="1">
                <a:off x="2258"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48" name="AutoShape 76"/>
              <p:cNvSpPr>
                <a:spLocks noChangeAspect="1" noChangeArrowheads="1"/>
              </p:cNvSpPr>
              <p:nvPr/>
            </p:nvSpPr>
            <p:spPr bwMode="auto">
              <a:xfrm flipV="1">
                <a:off x="1821"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49" name="AutoShape 77"/>
              <p:cNvSpPr>
                <a:spLocks noChangeAspect="1" noChangeArrowheads="1"/>
              </p:cNvSpPr>
              <p:nvPr/>
            </p:nvSpPr>
            <p:spPr bwMode="auto">
              <a:xfrm flipV="1">
                <a:off x="1384"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50" name="AutoShape 78"/>
              <p:cNvSpPr>
                <a:spLocks noChangeAspect="1" noChangeArrowheads="1"/>
              </p:cNvSpPr>
              <p:nvPr/>
            </p:nvSpPr>
            <p:spPr bwMode="auto">
              <a:xfrm flipV="1">
                <a:off x="94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grpSp>
        <p:grpSp>
          <p:nvGrpSpPr>
            <p:cNvPr id="310351" name="Group 79"/>
            <p:cNvGrpSpPr>
              <a:grpSpLocks/>
            </p:cNvGrpSpPr>
            <p:nvPr/>
          </p:nvGrpSpPr>
          <p:grpSpPr bwMode="auto">
            <a:xfrm>
              <a:off x="1260" y="2419"/>
              <a:ext cx="2997" cy="188"/>
              <a:chOff x="945" y="393"/>
              <a:chExt cx="2248" cy="250"/>
            </a:xfrm>
          </p:grpSpPr>
          <p:grpSp>
            <p:nvGrpSpPr>
              <p:cNvPr id="310352" name="Group 80"/>
              <p:cNvGrpSpPr>
                <a:grpSpLocks/>
              </p:cNvGrpSpPr>
              <p:nvPr/>
            </p:nvGrpSpPr>
            <p:grpSpPr bwMode="auto">
              <a:xfrm>
                <a:off x="980" y="402"/>
                <a:ext cx="2185" cy="196"/>
                <a:chOff x="980" y="273"/>
                <a:chExt cx="2185" cy="325"/>
              </a:xfrm>
            </p:grpSpPr>
            <p:sp>
              <p:nvSpPr>
                <p:cNvPr id="310353" name="Line 81"/>
                <p:cNvSpPr>
                  <a:spLocks noChangeShapeType="1"/>
                </p:cNvSpPr>
                <p:nvPr/>
              </p:nvSpPr>
              <p:spPr bwMode="auto">
                <a:xfrm>
                  <a:off x="980" y="273"/>
                  <a:ext cx="0" cy="325"/>
                </a:xfrm>
                <a:prstGeom prst="line">
                  <a:avLst/>
                </a:prstGeom>
                <a:noFill/>
                <a:ln w="9525">
                  <a:solidFill>
                    <a:schemeClr val="tx1"/>
                  </a:solidFill>
                  <a:round/>
                  <a:headEnd/>
                  <a:tailEnd type="none" w="lg" len="lg"/>
                </a:ln>
                <a:effectLst/>
              </p:spPr>
              <p:txBody>
                <a:bodyPr/>
                <a:lstStyle/>
                <a:p>
                  <a:endParaRPr lang="en-US"/>
                </a:p>
              </p:txBody>
            </p:sp>
            <p:sp>
              <p:nvSpPr>
                <p:cNvPr id="310354" name="Line 82"/>
                <p:cNvSpPr>
                  <a:spLocks noChangeShapeType="1"/>
                </p:cNvSpPr>
                <p:nvPr/>
              </p:nvSpPr>
              <p:spPr bwMode="auto">
                <a:xfrm>
                  <a:off x="1417" y="273"/>
                  <a:ext cx="0" cy="325"/>
                </a:xfrm>
                <a:prstGeom prst="line">
                  <a:avLst/>
                </a:prstGeom>
                <a:noFill/>
                <a:ln w="9525">
                  <a:solidFill>
                    <a:schemeClr val="tx1"/>
                  </a:solidFill>
                  <a:round/>
                  <a:headEnd/>
                  <a:tailEnd type="none" w="lg" len="lg"/>
                </a:ln>
                <a:effectLst/>
              </p:spPr>
              <p:txBody>
                <a:bodyPr/>
                <a:lstStyle/>
                <a:p>
                  <a:endParaRPr lang="en-US"/>
                </a:p>
              </p:txBody>
            </p:sp>
            <p:sp>
              <p:nvSpPr>
                <p:cNvPr id="310355" name="Line 83"/>
                <p:cNvSpPr>
                  <a:spLocks noChangeShapeType="1"/>
                </p:cNvSpPr>
                <p:nvPr/>
              </p:nvSpPr>
              <p:spPr bwMode="auto">
                <a:xfrm>
                  <a:off x="1854" y="273"/>
                  <a:ext cx="0" cy="325"/>
                </a:xfrm>
                <a:prstGeom prst="line">
                  <a:avLst/>
                </a:prstGeom>
                <a:noFill/>
                <a:ln w="9525">
                  <a:solidFill>
                    <a:schemeClr val="tx1"/>
                  </a:solidFill>
                  <a:round/>
                  <a:headEnd/>
                  <a:tailEnd type="none" w="lg" len="lg"/>
                </a:ln>
                <a:effectLst/>
              </p:spPr>
              <p:txBody>
                <a:bodyPr/>
                <a:lstStyle/>
                <a:p>
                  <a:endParaRPr lang="en-US"/>
                </a:p>
              </p:txBody>
            </p:sp>
            <p:sp>
              <p:nvSpPr>
                <p:cNvPr id="310356" name="Line 84"/>
                <p:cNvSpPr>
                  <a:spLocks noChangeShapeType="1"/>
                </p:cNvSpPr>
                <p:nvPr/>
              </p:nvSpPr>
              <p:spPr bwMode="auto">
                <a:xfrm>
                  <a:off x="2291" y="273"/>
                  <a:ext cx="0" cy="325"/>
                </a:xfrm>
                <a:prstGeom prst="line">
                  <a:avLst/>
                </a:prstGeom>
                <a:noFill/>
                <a:ln w="9525">
                  <a:solidFill>
                    <a:schemeClr val="tx1"/>
                  </a:solidFill>
                  <a:round/>
                  <a:headEnd/>
                  <a:tailEnd type="none" w="lg" len="lg"/>
                </a:ln>
                <a:effectLst/>
              </p:spPr>
              <p:txBody>
                <a:bodyPr/>
                <a:lstStyle/>
                <a:p>
                  <a:endParaRPr lang="en-US"/>
                </a:p>
              </p:txBody>
            </p:sp>
            <p:sp>
              <p:nvSpPr>
                <p:cNvPr id="310357" name="Line 85"/>
                <p:cNvSpPr>
                  <a:spLocks noChangeShapeType="1"/>
                </p:cNvSpPr>
                <p:nvPr/>
              </p:nvSpPr>
              <p:spPr bwMode="auto">
                <a:xfrm>
                  <a:off x="2728" y="273"/>
                  <a:ext cx="0" cy="325"/>
                </a:xfrm>
                <a:prstGeom prst="line">
                  <a:avLst/>
                </a:prstGeom>
                <a:noFill/>
                <a:ln w="9525">
                  <a:solidFill>
                    <a:schemeClr val="tx1"/>
                  </a:solidFill>
                  <a:round/>
                  <a:headEnd/>
                  <a:tailEnd type="none" w="lg" len="lg"/>
                </a:ln>
                <a:effectLst/>
              </p:spPr>
              <p:txBody>
                <a:bodyPr/>
                <a:lstStyle/>
                <a:p>
                  <a:endParaRPr lang="en-US"/>
                </a:p>
              </p:txBody>
            </p:sp>
            <p:sp>
              <p:nvSpPr>
                <p:cNvPr id="310358" name="Line 86"/>
                <p:cNvSpPr>
                  <a:spLocks noChangeShapeType="1"/>
                </p:cNvSpPr>
                <p:nvPr/>
              </p:nvSpPr>
              <p:spPr bwMode="auto">
                <a:xfrm>
                  <a:off x="3165" y="273"/>
                  <a:ext cx="0" cy="325"/>
                </a:xfrm>
                <a:prstGeom prst="line">
                  <a:avLst/>
                </a:prstGeom>
                <a:noFill/>
                <a:ln w="9525">
                  <a:solidFill>
                    <a:schemeClr val="tx1"/>
                  </a:solidFill>
                  <a:round/>
                  <a:headEnd/>
                  <a:tailEnd type="none" w="lg" len="lg"/>
                </a:ln>
                <a:effectLst/>
              </p:spPr>
              <p:txBody>
                <a:bodyPr/>
                <a:lstStyle/>
                <a:p>
                  <a:endParaRPr lang="en-US"/>
                </a:p>
              </p:txBody>
            </p:sp>
          </p:grpSp>
          <p:sp>
            <p:nvSpPr>
              <p:cNvPr id="310359" name="Text Box 87"/>
              <p:cNvSpPr txBox="1">
                <a:spLocks noChangeAspect="1" noChangeArrowheads="1"/>
              </p:cNvSpPr>
              <p:nvPr/>
            </p:nvSpPr>
            <p:spPr bwMode="auto">
              <a:xfrm>
                <a:off x="1867" y="393"/>
                <a:ext cx="404" cy="250"/>
              </a:xfrm>
              <a:prstGeom prst="rect">
                <a:avLst/>
              </a:prstGeom>
              <a:noFill/>
              <a:ln w="9525">
                <a:noFill/>
                <a:miter lim="800000"/>
                <a:headEnd/>
                <a:tailEnd type="none" w="lg" len="lg"/>
              </a:ln>
              <a:effectLst/>
            </p:spPr>
            <p:txBody>
              <a:bodyPr>
                <a:spAutoFit/>
              </a:bodyPr>
              <a:lstStyle/>
              <a:p>
                <a:r>
                  <a:rPr lang="en-US" sz="1800">
                    <a:latin typeface="Times New Roman" pitchFamily="18" charset="0"/>
                  </a:rPr>
                  <a:t>Rain</a:t>
                </a:r>
              </a:p>
            </p:txBody>
          </p:sp>
          <p:sp>
            <p:nvSpPr>
              <p:cNvPr id="310360" name="AutoShape 88"/>
              <p:cNvSpPr>
                <a:spLocks noChangeAspect="1" noChangeArrowheads="1"/>
              </p:cNvSpPr>
              <p:nvPr/>
            </p:nvSpPr>
            <p:spPr bwMode="auto">
              <a:xfrm flipV="1">
                <a:off x="3130"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61" name="AutoShape 89"/>
              <p:cNvSpPr>
                <a:spLocks noChangeAspect="1" noChangeArrowheads="1"/>
              </p:cNvSpPr>
              <p:nvPr/>
            </p:nvSpPr>
            <p:spPr bwMode="auto">
              <a:xfrm flipV="1">
                <a:off x="269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62" name="AutoShape 90"/>
              <p:cNvSpPr>
                <a:spLocks noChangeAspect="1" noChangeArrowheads="1"/>
              </p:cNvSpPr>
              <p:nvPr/>
            </p:nvSpPr>
            <p:spPr bwMode="auto">
              <a:xfrm flipV="1">
                <a:off x="2258"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63" name="AutoShape 91"/>
              <p:cNvSpPr>
                <a:spLocks noChangeAspect="1" noChangeArrowheads="1"/>
              </p:cNvSpPr>
              <p:nvPr/>
            </p:nvSpPr>
            <p:spPr bwMode="auto">
              <a:xfrm flipV="1">
                <a:off x="1821"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64" name="AutoShape 92"/>
              <p:cNvSpPr>
                <a:spLocks noChangeAspect="1" noChangeArrowheads="1"/>
              </p:cNvSpPr>
              <p:nvPr/>
            </p:nvSpPr>
            <p:spPr bwMode="auto">
              <a:xfrm flipV="1">
                <a:off x="1384"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sp>
            <p:nvSpPr>
              <p:cNvPr id="310365" name="AutoShape 93"/>
              <p:cNvSpPr>
                <a:spLocks noChangeAspect="1" noChangeArrowheads="1"/>
              </p:cNvSpPr>
              <p:nvPr/>
            </p:nvSpPr>
            <p:spPr bwMode="auto">
              <a:xfrm flipV="1">
                <a:off x="945" y="541"/>
                <a:ext cx="63" cy="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lstStyle/>
              <a:p>
                <a:endParaRPr lang="en-US"/>
              </a:p>
            </p:txBody>
          </p:sp>
        </p:grpSp>
      </p:grpSp>
      <p:sp>
        <p:nvSpPr>
          <p:cNvPr id="310367" name="Rectangle 95"/>
          <p:cNvSpPr>
            <a:spLocks noChangeArrowheads="1"/>
          </p:cNvSpPr>
          <p:nvPr/>
        </p:nvSpPr>
        <p:spPr bwMode="auto">
          <a:xfrm>
            <a:off x="-76200" y="6078538"/>
            <a:ext cx="9220200" cy="822325"/>
          </a:xfrm>
          <a:prstGeom prst="rect">
            <a:avLst/>
          </a:prstGeom>
          <a:noFill/>
          <a:ln w="9525">
            <a:noFill/>
            <a:miter lim="800000"/>
            <a:headEnd/>
            <a:tailEnd type="none" w="lg" len="lg"/>
          </a:ln>
          <a:effectLst/>
        </p:spPr>
        <p:txBody>
          <a:bodyPr>
            <a:spAutoFit/>
          </a:bodyPr>
          <a:lstStyle/>
          <a:p>
            <a:pPr algn="ctr"/>
            <a:r>
              <a:rPr lang="en-US" sz="2400" b="1">
                <a:solidFill>
                  <a:srgbClr val="FF3300"/>
                </a:solidFill>
              </a:rPr>
              <a:t>Groundwater ridging subsurface stormflow processes in an area of high infiltration rate.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6" name="Picture 4"/>
          <p:cNvPicPr>
            <a:picLocks noChangeAspect="1" noChangeArrowheads="1"/>
          </p:cNvPicPr>
          <p:nvPr/>
        </p:nvPicPr>
        <p:blipFill>
          <a:blip r:embed="rId2" cstate="print"/>
          <a:srcRect l="5313" t="21130" r="7574" b="7381"/>
          <a:stretch>
            <a:fillRect/>
          </a:stretch>
        </p:blipFill>
        <p:spPr bwMode="auto">
          <a:xfrm>
            <a:off x="0" y="1152525"/>
            <a:ext cx="9104313" cy="5602288"/>
          </a:xfrm>
          <a:prstGeom prst="rect">
            <a:avLst/>
          </a:prstGeom>
          <a:noFill/>
          <a:ln w="9525">
            <a:noFill/>
            <a:miter lim="800000"/>
            <a:headEnd/>
            <a:tailEnd type="none" w="lg" len="lg"/>
          </a:ln>
          <a:effectLst/>
        </p:spPr>
      </p:pic>
      <p:sp>
        <p:nvSpPr>
          <p:cNvPr id="274437" name="Text Box 5"/>
          <p:cNvSpPr txBox="1">
            <a:spLocks noChangeArrowheads="1"/>
          </p:cNvSpPr>
          <p:nvPr/>
        </p:nvSpPr>
        <p:spPr bwMode="auto">
          <a:xfrm>
            <a:off x="1228725" y="347663"/>
            <a:ext cx="7366000" cy="946150"/>
          </a:xfrm>
          <a:prstGeom prst="rect">
            <a:avLst/>
          </a:prstGeom>
          <a:noFill/>
          <a:ln w="9525">
            <a:noFill/>
            <a:miter lim="800000"/>
            <a:headEnd/>
            <a:tailEnd type="none" w="lg" len="lg"/>
          </a:ln>
          <a:effectLst/>
        </p:spPr>
        <p:txBody>
          <a:bodyPr>
            <a:spAutoFit/>
          </a:bodyPr>
          <a:lstStyle/>
          <a:p>
            <a:pPr algn="ctr"/>
            <a:r>
              <a:rPr lang="en-US" b="1">
                <a:solidFill>
                  <a:srgbClr val="FF3300"/>
                </a:solidFill>
              </a:rPr>
              <a:t>The particular runoff process that dominates is place and time dependent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reeform 2"/>
          <p:cNvSpPr>
            <a:spLocks/>
          </p:cNvSpPr>
          <p:nvPr/>
        </p:nvSpPr>
        <p:spPr bwMode="auto">
          <a:xfrm>
            <a:off x="2443163" y="1639888"/>
            <a:ext cx="2139950" cy="1276350"/>
          </a:xfrm>
          <a:custGeom>
            <a:avLst/>
            <a:gdLst>
              <a:gd name="T0" fmla="*/ 672 w 1348"/>
              <a:gd name="T1" fmla="*/ 0 h 710"/>
              <a:gd name="T2" fmla="*/ 0 w 1348"/>
              <a:gd name="T3" fmla="*/ 355 h 710"/>
              <a:gd name="T4" fmla="*/ 672 w 1348"/>
              <a:gd name="T5" fmla="*/ 710 h 710"/>
              <a:gd name="T6" fmla="*/ 1348 w 1348"/>
              <a:gd name="T7" fmla="*/ 355 h 710"/>
              <a:gd name="T8" fmla="*/ 672 w 1348"/>
              <a:gd name="T9" fmla="*/ 0 h 710"/>
            </a:gdLst>
            <a:ahLst/>
            <a:cxnLst>
              <a:cxn ang="0">
                <a:pos x="T0" y="T1"/>
              </a:cxn>
              <a:cxn ang="0">
                <a:pos x="T2" y="T3"/>
              </a:cxn>
              <a:cxn ang="0">
                <a:pos x="T4" y="T5"/>
              </a:cxn>
              <a:cxn ang="0">
                <a:pos x="T6" y="T7"/>
              </a:cxn>
              <a:cxn ang="0">
                <a:pos x="T8" y="T9"/>
              </a:cxn>
            </a:cxnLst>
            <a:rect l="0" t="0" r="r" b="b"/>
            <a:pathLst>
              <a:path w="1348" h="710">
                <a:moveTo>
                  <a:pt x="672" y="0"/>
                </a:moveTo>
                <a:lnTo>
                  <a:pt x="0" y="355"/>
                </a:lnTo>
                <a:lnTo>
                  <a:pt x="672" y="710"/>
                </a:lnTo>
                <a:lnTo>
                  <a:pt x="1348" y="355"/>
                </a:lnTo>
                <a:lnTo>
                  <a:pt x="672" y="0"/>
                </a:lnTo>
                <a:close/>
              </a:path>
            </a:pathLst>
          </a:custGeom>
          <a:noFill/>
          <a:ln w="269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55" name="Rectangle 3"/>
          <p:cNvSpPr>
            <a:spLocks noChangeArrowheads="1"/>
          </p:cNvSpPr>
          <p:nvPr/>
        </p:nvSpPr>
        <p:spPr bwMode="auto">
          <a:xfrm>
            <a:off x="2827338" y="1762125"/>
            <a:ext cx="15843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56" name="Rectangle 4"/>
          <p:cNvSpPr>
            <a:spLocks noChangeArrowheads="1"/>
          </p:cNvSpPr>
          <p:nvPr/>
        </p:nvSpPr>
        <p:spPr bwMode="auto">
          <a:xfrm>
            <a:off x="3022600" y="1878013"/>
            <a:ext cx="1344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57" name="Rectangle 5"/>
          <p:cNvSpPr>
            <a:spLocks noChangeArrowheads="1"/>
          </p:cNvSpPr>
          <p:nvPr/>
        </p:nvSpPr>
        <p:spPr bwMode="auto">
          <a:xfrm>
            <a:off x="2825750" y="1941513"/>
            <a:ext cx="14795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Infiltration capacity</a:t>
            </a:r>
          </a:p>
        </p:txBody>
      </p:sp>
      <p:sp>
        <p:nvSpPr>
          <p:cNvPr id="151558" name="Rectangle 6"/>
          <p:cNvSpPr>
            <a:spLocks noChangeArrowheads="1"/>
          </p:cNvSpPr>
          <p:nvPr/>
        </p:nvSpPr>
        <p:spPr bwMode="auto">
          <a:xfrm>
            <a:off x="3022600" y="2190750"/>
            <a:ext cx="112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59" name="Rectangle 7"/>
          <p:cNvSpPr>
            <a:spLocks noChangeArrowheads="1"/>
          </p:cNvSpPr>
          <p:nvPr/>
        </p:nvSpPr>
        <p:spPr bwMode="auto">
          <a:xfrm>
            <a:off x="2576513" y="1001713"/>
            <a:ext cx="40211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0" name="Rectangle 8"/>
          <p:cNvSpPr>
            <a:spLocks noChangeArrowheads="1"/>
          </p:cNvSpPr>
          <p:nvPr/>
        </p:nvSpPr>
        <p:spPr bwMode="auto">
          <a:xfrm>
            <a:off x="2779713" y="1109663"/>
            <a:ext cx="111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1" name="Rectangle 9"/>
          <p:cNvSpPr>
            <a:spLocks noChangeArrowheads="1"/>
          </p:cNvSpPr>
          <p:nvPr/>
        </p:nvSpPr>
        <p:spPr bwMode="auto">
          <a:xfrm>
            <a:off x="3484563" y="874713"/>
            <a:ext cx="243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 Surface Water Input</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62" name="Rectangle 10"/>
          <p:cNvSpPr>
            <a:spLocks noChangeArrowheads="1"/>
          </p:cNvSpPr>
          <p:nvPr/>
        </p:nvSpPr>
        <p:spPr bwMode="auto">
          <a:xfrm>
            <a:off x="3697288" y="1109663"/>
            <a:ext cx="2117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3" name="Rectangle 11"/>
          <p:cNvSpPr>
            <a:spLocks noChangeArrowheads="1"/>
          </p:cNvSpPr>
          <p:nvPr/>
        </p:nvSpPr>
        <p:spPr bwMode="auto">
          <a:xfrm>
            <a:off x="5567363" y="919163"/>
            <a:ext cx="187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4" name="Rectangle 12"/>
          <p:cNvSpPr>
            <a:spLocks noChangeArrowheads="1"/>
          </p:cNvSpPr>
          <p:nvPr/>
        </p:nvSpPr>
        <p:spPr bwMode="auto">
          <a:xfrm>
            <a:off x="6705600" y="2039938"/>
            <a:ext cx="23622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5" name="Rectangle 13"/>
          <p:cNvSpPr>
            <a:spLocks noChangeArrowheads="1"/>
          </p:cNvSpPr>
          <p:nvPr/>
        </p:nvSpPr>
        <p:spPr bwMode="auto">
          <a:xfrm>
            <a:off x="6902450" y="1989138"/>
            <a:ext cx="1754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6" name="Rectangle 14"/>
          <p:cNvSpPr>
            <a:spLocks noChangeArrowheads="1"/>
          </p:cNvSpPr>
          <p:nvPr/>
        </p:nvSpPr>
        <p:spPr bwMode="auto">
          <a:xfrm>
            <a:off x="6902450" y="1941513"/>
            <a:ext cx="1646238"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Saturation OF</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67" name="Rectangle 15"/>
          <p:cNvSpPr>
            <a:spLocks noChangeArrowheads="1"/>
          </p:cNvSpPr>
          <p:nvPr/>
        </p:nvSpPr>
        <p:spPr bwMode="auto">
          <a:xfrm>
            <a:off x="2684463" y="4865688"/>
            <a:ext cx="1828800" cy="1154112"/>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68" name="Rectangle 16"/>
          <p:cNvSpPr>
            <a:spLocks noChangeArrowheads="1"/>
          </p:cNvSpPr>
          <p:nvPr/>
        </p:nvSpPr>
        <p:spPr bwMode="auto">
          <a:xfrm>
            <a:off x="2805113" y="4954588"/>
            <a:ext cx="158115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Deeper groundwater aquifer </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69" name="Rectangle 17"/>
          <p:cNvSpPr>
            <a:spLocks noChangeArrowheads="1"/>
          </p:cNvSpPr>
          <p:nvPr/>
        </p:nvSpPr>
        <p:spPr bwMode="auto">
          <a:xfrm>
            <a:off x="2576513" y="2671763"/>
            <a:ext cx="20383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0" name="Rectangle 18"/>
          <p:cNvSpPr>
            <a:spLocks noChangeArrowheads="1"/>
          </p:cNvSpPr>
          <p:nvPr/>
        </p:nvSpPr>
        <p:spPr bwMode="auto">
          <a:xfrm>
            <a:off x="2779713" y="2774950"/>
            <a:ext cx="1430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1" name="Rectangle 19"/>
          <p:cNvSpPr>
            <a:spLocks noChangeArrowheads="1"/>
          </p:cNvSpPr>
          <p:nvPr/>
        </p:nvSpPr>
        <p:spPr bwMode="auto">
          <a:xfrm>
            <a:off x="2747963" y="2870200"/>
            <a:ext cx="12636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Infiltration</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72" name="Line 20"/>
          <p:cNvSpPr>
            <a:spLocks noChangeShapeType="1"/>
          </p:cNvSpPr>
          <p:nvPr/>
        </p:nvSpPr>
        <p:spPr bwMode="auto">
          <a:xfrm>
            <a:off x="3503613" y="2878138"/>
            <a:ext cx="0" cy="187325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3" name="Freeform 21"/>
          <p:cNvSpPr>
            <a:spLocks/>
          </p:cNvSpPr>
          <p:nvPr/>
        </p:nvSpPr>
        <p:spPr bwMode="auto">
          <a:xfrm>
            <a:off x="3395663" y="4648200"/>
            <a:ext cx="206375" cy="246063"/>
          </a:xfrm>
          <a:custGeom>
            <a:avLst/>
            <a:gdLst>
              <a:gd name="T0" fmla="*/ 0 w 131"/>
              <a:gd name="T1" fmla="*/ 0 h 137"/>
              <a:gd name="T2" fmla="*/ 68 w 131"/>
              <a:gd name="T3" fmla="*/ 137 h 137"/>
              <a:gd name="T4" fmla="*/ 131 w 131"/>
              <a:gd name="T5" fmla="*/ 0 h 137"/>
              <a:gd name="T6" fmla="*/ 0 w 131"/>
              <a:gd name="T7" fmla="*/ 0 h 137"/>
            </a:gdLst>
            <a:ahLst/>
            <a:cxnLst>
              <a:cxn ang="0">
                <a:pos x="T0" y="T1"/>
              </a:cxn>
              <a:cxn ang="0">
                <a:pos x="T2" y="T3"/>
              </a:cxn>
              <a:cxn ang="0">
                <a:pos x="T4" y="T5"/>
              </a:cxn>
              <a:cxn ang="0">
                <a:pos x="T6" y="T7"/>
              </a:cxn>
            </a:cxnLst>
            <a:rect l="0" t="0" r="r" b="b"/>
            <a:pathLst>
              <a:path w="131" h="137">
                <a:moveTo>
                  <a:pt x="0" y="0"/>
                </a:moveTo>
                <a:lnTo>
                  <a:pt x="68" y="137"/>
                </a:lnTo>
                <a:lnTo>
                  <a:pt x="13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4" name="Rectangle 22"/>
          <p:cNvSpPr>
            <a:spLocks noChangeArrowheads="1"/>
          </p:cNvSpPr>
          <p:nvPr/>
        </p:nvSpPr>
        <p:spPr bwMode="auto">
          <a:xfrm>
            <a:off x="2684463" y="3338513"/>
            <a:ext cx="1727200" cy="784225"/>
          </a:xfrm>
          <a:prstGeom prst="rect">
            <a:avLst/>
          </a:prstGeom>
          <a:solidFill>
            <a:schemeClr val="bg1"/>
          </a:solidFill>
          <a:ln w="269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75" name="Rectangle 23"/>
          <p:cNvSpPr>
            <a:spLocks noChangeArrowheads="1"/>
          </p:cNvSpPr>
          <p:nvPr/>
        </p:nvSpPr>
        <p:spPr bwMode="auto">
          <a:xfrm>
            <a:off x="2782888" y="3506788"/>
            <a:ext cx="15240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 Soil regolith</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76" name="Rectangle 24"/>
          <p:cNvSpPr>
            <a:spLocks noChangeArrowheads="1"/>
          </p:cNvSpPr>
          <p:nvPr/>
        </p:nvSpPr>
        <p:spPr bwMode="auto">
          <a:xfrm>
            <a:off x="5014913" y="3562350"/>
            <a:ext cx="3971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7" name="Rectangle 25"/>
          <p:cNvSpPr>
            <a:spLocks noChangeArrowheads="1"/>
          </p:cNvSpPr>
          <p:nvPr/>
        </p:nvSpPr>
        <p:spPr bwMode="auto">
          <a:xfrm>
            <a:off x="5208588" y="3663950"/>
            <a:ext cx="3103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78" name="Rectangle 26"/>
          <p:cNvSpPr>
            <a:spLocks noChangeArrowheads="1"/>
          </p:cNvSpPr>
          <p:nvPr/>
        </p:nvSpPr>
        <p:spPr bwMode="auto">
          <a:xfrm>
            <a:off x="5208588" y="3670300"/>
            <a:ext cx="29384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Regolith subsurface flow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(interflow)</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79" name="Line 27"/>
          <p:cNvSpPr>
            <a:spLocks noChangeShapeType="1"/>
          </p:cNvSpPr>
          <p:nvPr/>
        </p:nvSpPr>
        <p:spPr bwMode="auto">
          <a:xfrm>
            <a:off x="4405313" y="3875088"/>
            <a:ext cx="573087" cy="793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0" name="Freeform 28"/>
          <p:cNvSpPr>
            <a:spLocks/>
          </p:cNvSpPr>
          <p:nvPr/>
        </p:nvSpPr>
        <p:spPr bwMode="auto">
          <a:xfrm>
            <a:off x="4965700" y="3771900"/>
            <a:ext cx="215900" cy="246063"/>
          </a:xfrm>
          <a:custGeom>
            <a:avLst/>
            <a:gdLst>
              <a:gd name="T0" fmla="*/ 0 w 136"/>
              <a:gd name="T1" fmla="*/ 137 h 137"/>
              <a:gd name="T2" fmla="*/ 136 w 136"/>
              <a:gd name="T3" fmla="*/ 65 h 137"/>
              <a:gd name="T4" fmla="*/ 0 w 136"/>
              <a:gd name="T5" fmla="*/ 0 h 137"/>
              <a:gd name="T6" fmla="*/ 0 w 136"/>
              <a:gd name="T7" fmla="*/ 137 h 137"/>
            </a:gdLst>
            <a:ahLst/>
            <a:cxnLst>
              <a:cxn ang="0">
                <a:pos x="T0" y="T1"/>
              </a:cxn>
              <a:cxn ang="0">
                <a:pos x="T2" y="T3"/>
              </a:cxn>
              <a:cxn ang="0">
                <a:pos x="T4" y="T5"/>
              </a:cxn>
              <a:cxn ang="0">
                <a:pos x="T6" y="T7"/>
              </a:cxn>
            </a:cxnLst>
            <a:rect l="0" t="0" r="r" b="b"/>
            <a:pathLst>
              <a:path w="136" h="137">
                <a:moveTo>
                  <a:pt x="0" y="137"/>
                </a:moveTo>
                <a:lnTo>
                  <a:pt x="136" y="65"/>
                </a:lnTo>
                <a:lnTo>
                  <a:pt x="0" y="0"/>
                </a:lnTo>
                <a:lnTo>
                  <a:pt x="0"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1" name="Rectangle 29"/>
          <p:cNvSpPr>
            <a:spLocks noChangeArrowheads="1"/>
          </p:cNvSpPr>
          <p:nvPr/>
        </p:nvSpPr>
        <p:spPr bwMode="auto">
          <a:xfrm>
            <a:off x="4884738" y="2206625"/>
            <a:ext cx="20240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2" name="Rectangle 30"/>
          <p:cNvSpPr>
            <a:spLocks noChangeArrowheads="1"/>
          </p:cNvSpPr>
          <p:nvPr/>
        </p:nvSpPr>
        <p:spPr bwMode="auto">
          <a:xfrm>
            <a:off x="5086350" y="2316163"/>
            <a:ext cx="13160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3" name="Rectangle 31"/>
          <p:cNvSpPr>
            <a:spLocks noChangeArrowheads="1"/>
          </p:cNvSpPr>
          <p:nvPr/>
        </p:nvSpPr>
        <p:spPr bwMode="auto">
          <a:xfrm>
            <a:off x="5097463" y="2166938"/>
            <a:ext cx="12001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Saturation</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84" name="Line 32"/>
          <p:cNvSpPr>
            <a:spLocks noChangeShapeType="1"/>
          </p:cNvSpPr>
          <p:nvPr/>
        </p:nvSpPr>
        <p:spPr bwMode="auto">
          <a:xfrm>
            <a:off x="5727700" y="3236913"/>
            <a:ext cx="1588" cy="479425"/>
          </a:xfrm>
          <a:prstGeom prst="line">
            <a:avLst/>
          </a:prstGeom>
          <a:noFill/>
          <a:ln w="26988">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5" name="Freeform 33"/>
          <p:cNvSpPr>
            <a:spLocks/>
          </p:cNvSpPr>
          <p:nvPr/>
        </p:nvSpPr>
        <p:spPr bwMode="auto">
          <a:xfrm>
            <a:off x="5626100" y="3033713"/>
            <a:ext cx="209550" cy="236537"/>
          </a:xfrm>
          <a:custGeom>
            <a:avLst/>
            <a:gdLst>
              <a:gd name="T0" fmla="*/ 132 w 132"/>
              <a:gd name="T1" fmla="*/ 132 h 132"/>
              <a:gd name="T2" fmla="*/ 64 w 132"/>
              <a:gd name="T3" fmla="*/ 0 h 132"/>
              <a:gd name="T4" fmla="*/ 0 w 132"/>
              <a:gd name="T5" fmla="*/ 132 h 132"/>
              <a:gd name="T6" fmla="*/ 132 w 132"/>
              <a:gd name="T7" fmla="*/ 132 h 132"/>
            </a:gdLst>
            <a:ahLst/>
            <a:cxnLst>
              <a:cxn ang="0">
                <a:pos x="T0" y="T1"/>
              </a:cxn>
              <a:cxn ang="0">
                <a:pos x="T2" y="T3"/>
              </a:cxn>
              <a:cxn ang="0">
                <a:pos x="T4" y="T5"/>
              </a:cxn>
              <a:cxn ang="0">
                <a:pos x="T6" y="T7"/>
              </a:cxn>
            </a:cxnLst>
            <a:rect l="0" t="0" r="r" b="b"/>
            <a:pathLst>
              <a:path w="132" h="132">
                <a:moveTo>
                  <a:pt x="132" y="132"/>
                </a:moveTo>
                <a:lnTo>
                  <a:pt x="64" y="0"/>
                </a:lnTo>
                <a:lnTo>
                  <a:pt x="0" y="132"/>
                </a:lnTo>
                <a:lnTo>
                  <a:pt x="132" y="132"/>
                </a:lnTo>
                <a:close/>
              </a:path>
            </a:pathLst>
          </a:custGeom>
          <a:solidFill>
            <a:srgbClr val="000099"/>
          </a:solidFill>
          <a:ln w="9525">
            <a:solidFill>
              <a:srgbClr val="0000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6" name="Rectangle 34"/>
          <p:cNvSpPr>
            <a:spLocks noChangeArrowheads="1"/>
          </p:cNvSpPr>
          <p:nvPr/>
        </p:nvSpPr>
        <p:spPr bwMode="auto">
          <a:xfrm>
            <a:off x="5345113" y="5170488"/>
            <a:ext cx="2838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Aquifer subsurface flow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(baseflow)</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87" name="Line 35"/>
          <p:cNvSpPr>
            <a:spLocks noChangeShapeType="1"/>
          </p:cNvSpPr>
          <p:nvPr/>
        </p:nvSpPr>
        <p:spPr bwMode="auto">
          <a:xfrm flipH="1">
            <a:off x="4500563" y="5389563"/>
            <a:ext cx="814387" cy="20637"/>
          </a:xfrm>
          <a:prstGeom prst="line">
            <a:avLst/>
          </a:prstGeom>
          <a:noFill/>
          <a:ln w="27051">
            <a:solidFill>
              <a:srgbClr val="000000"/>
            </a:solidFill>
            <a:round/>
            <a:headEnd type="none" w="lg" len="lg"/>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8" name="Line 36"/>
          <p:cNvSpPr>
            <a:spLocks noChangeShapeType="1"/>
          </p:cNvSpPr>
          <p:nvPr/>
        </p:nvSpPr>
        <p:spPr bwMode="auto">
          <a:xfrm>
            <a:off x="5727700" y="4221163"/>
            <a:ext cx="1588" cy="86360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89" name="Freeform 37"/>
          <p:cNvSpPr>
            <a:spLocks/>
          </p:cNvSpPr>
          <p:nvPr/>
        </p:nvSpPr>
        <p:spPr bwMode="auto">
          <a:xfrm>
            <a:off x="5626100" y="4016375"/>
            <a:ext cx="209550" cy="246063"/>
          </a:xfrm>
          <a:custGeom>
            <a:avLst/>
            <a:gdLst>
              <a:gd name="T0" fmla="*/ 132 w 132"/>
              <a:gd name="T1" fmla="*/ 137 h 137"/>
              <a:gd name="T2" fmla="*/ 64 w 132"/>
              <a:gd name="T3" fmla="*/ 0 h 137"/>
              <a:gd name="T4" fmla="*/ 0 w 132"/>
              <a:gd name="T5" fmla="*/ 137 h 137"/>
              <a:gd name="T6" fmla="*/ 132 w 132"/>
              <a:gd name="T7" fmla="*/ 137 h 137"/>
            </a:gdLst>
            <a:ahLst/>
            <a:cxnLst>
              <a:cxn ang="0">
                <a:pos x="T0" y="T1"/>
              </a:cxn>
              <a:cxn ang="0">
                <a:pos x="T2" y="T3"/>
              </a:cxn>
              <a:cxn ang="0">
                <a:pos x="T4" y="T5"/>
              </a:cxn>
              <a:cxn ang="0">
                <a:pos x="T6" y="T7"/>
              </a:cxn>
            </a:cxnLst>
            <a:rect l="0" t="0" r="r" b="b"/>
            <a:pathLst>
              <a:path w="132" h="137">
                <a:moveTo>
                  <a:pt x="132" y="137"/>
                </a:moveTo>
                <a:lnTo>
                  <a:pt x="64" y="0"/>
                </a:lnTo>
                <a:lnTo>
                  <a:pt x="0" y="137"/>
                </a:lnTo>
                <a:lnTo>
                  <a:pt x="132"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0" name="Rectangle 38"/>
          <p:cNvSpPr>
            <a:spLocks noChangeArrowheads="1"/>
          </p:cNvSpPr>
          <p:nvPr/>
        </p:nvSpPr>
        <p:spPr bwMode="auto">
          <a:xfrm>
            <a:off x="539750" y="1639888"/>
            <a:ext cx="23002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1" name="Rectangle 39"/>
          <p:cNvSpPr>
            <a:spLocks noChangeArrowheads="1"/>
          </p:cNvSpPr>
          <p:nvPr/>
        </p:nvSpPr>
        <p:spPr bwMode="auto">
          <a:xfrm>
            <a:off x="735013" y="1755775"/>
            <a:ext cx="1733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2" name="Line 40"/>
          <p:cNvSpPr>
            <a:spLocks noChangeShapeType="1"/>
          </p:cNvSpPr>
          <p:nvPr/>
        </p:nvSpPr>
        <p:spPr bwMode="auto">
          <a:xfrm>
            <a:off x="5727700" y="1119188"/>
            <a:ext cx="1588" cy="654050"/>
          </a:xfrm>
          <a:prstGeom prst="line">
            <a:avLst/>
          </a:prstGeom>
          <a:noFill/>
          <a:ln w="26988">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3" name="Freeform 41"/>
          <p:cNvSpPr>
            <a:spLocks/>
          </p:cNvSpPr>
          <p:nvPr/>
        </p:nvSpPr>
        <p:spPr bwMode="auto">
          <a:xfrm>
            <a:off x="5619750" y="1536700"/>
            <a:ext cx="209550" cy="246063"/>
          </a:xfrm>
          <a:custGeom>
            <a:avLst/>
            <a:gdLst>
              <a:gd name="T0" fmla="*/ 0 w 132"/>
              <a:gd name="T1" fmla="*/ 0 h 137"/>
              <a:gd name="T2" fmla="*/ 68 w 132"/>
              <a:gd name="T3" fmla="*/ 137 h 137"/>
              <a:gd name="T4" fmla="*/ 132 w 132"/>
              <a:gd name="T5" fmla="*/ 0 h 137"/>
              <a:gd name="T6" fmla="*/ 0 w 132"/>
              <a:gd name="T7" fmla="*/ 0 h 137"/>
            </a:gdLst>
            <a:ahLst/>
            <a:cxnLst>
              <a:cxn ang="0">
                <a:pos x="T0" y="T1"/>
              </a:cxn>
              <a:cxn ang="0">
                <a:pos x="T2" y="T3"/>
              </a:cxn>
              <a:cxn ang="0">
                <a:pos x="T4" y="T5"/>
              </a:cxn>
              <a:cxn ang="0">
                <a:pos x="T6" y="T7"/>
              </a:cxn>
            </a:cxnLst>
            <a:rect l="0" t="0" r="r" b="b"/>
            <a:pathLst>
              <a:path w="132" h="137">
                <a:moveTo>
                  <a:pt x="0" y="0"/>
                </a:moveTo>
                <a:lnTo>
                  <a:pt x="68" y="137"/>
                </a:lnTo>
                <a:lnTo>
                  <a:pt x="132" y="0"/>
                </a:lnTo>
                <a:lnTo>
                  <a:pt x="0" y="0"/>
                </a:lnTo>
                <a:close/>
              </a:path>
            </a:pathLst>
          </a:custGeom>
          <a:solidFill>
            <a:srgbClr val="000099"/>
          </a:solidFill>
          <a:ln w="9525">
            <a:solidFill>
              <a:srgbClr val="0000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4" name="Freeform 42"/>
          <p:cNvSpPr>
            <a:spLocks/>
          </p:cNvSpPr>
          <p:nvPr/>
        </p:nvSpPr>
        <p:spPr bwMode="auto">
          <a:xfrm>
            <a:off x="4583113" y="1744663"/>
            <a:ext cx="2311400" cy="1254125"/>
          </a:xfrm>
          <a:custGeom>
            <a:avLst/>
            <a:gdLst>
              <a:gd name="T0" fmla="*/ 726 w 1457"/>
              <a:gd name="T1" fmla="*/ 0 h 698"/>
              <a:gd name="T2" fmla="*/ 0 w 1457"/>
              <a:gd name="T3" fmla="*/ 347 h 698"/>
              <a:gd name="T4" fmla="*/ 726 w 1457"/>
              <a:gd name="T5" fmla="*/ 698 h 698"/>
              <a:gd name="T6" fmla="*/ 1457 w 1457"/>
              <a:gd name="T7" fmla="*/ 347 h 698"/>
              <a:gd name="T8" fmla="*/ 726 w 1457"/>
              <a:gd name="T9" fmla="*/ 0 h 698"/>
            </a:gdLst>
            <a:ahLst/>
            <a:cxnLst>
              <a:cxn ang="0">
                <a:pos x="T0" y="T1"/>
              </a:cxn>
              <a:cxn ang="0">
                <a:pos x="T2" y="T3"/>
              </a:cxn>
              <a:cxn ang="0">
                <a:pos x="T4" y="T5"/>
              </a:cxn>
              <a:cxn ang="0">
                <a:pos x="T6" y="T7"/>
              </a:cxn>
              <a:cxn ang="0">
                <a:pos x="T8" y="T9"/>
              </a:cxn>
            </a:cxnLst>
            <a:rect l="0" t="0" r="r" b="b"/>
            <a:pathLst>
              <a:path w="1457" h="698">
                <a:moveTo>
                  <a:pt x="726" y="0"/>
                </a:moveTo>
                <a:lnTo>
                  <a:pt x="0" y="347"/>
                </a:lnTo>
                <a:lnTo>
                  <a:pt x="726" y="698"/>
                </a:lnTo>
                <a:lnTo>
                  <a:pt x="1457" y="347"/>
                </a:lnTo>
                <a:lnTo>
                  <a:pt x="726" y="0"/>
                </a:lnTo>
                <a:close/>
              </a:path>
            </a:pathLst>
          </a:custGeom>
          <a:noFill/>
          <a:ln w="26988">
            <a:solidFill>
              <a:srgbClr val="0000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1595" name="Group 43"/>
          <p:cNvGrpSpPr>
            <a:grpSpLocks/>
          </p:cNvGrpSpPr>
          <p:nvPr/>
        </p:nvGrpSpPr>
        <p:grpSpPr bwMode="auto">
          <a:xfrm>
            <a:off x="6894513" y="2266950"/>
            <a:ext cx="1714500" cy="239713"/>
            <a:chOff x="4291" y="1762"/>
            <a:chExt cx="1080" cy="151"/>
          </a:xfrm>
        </p:grpSpPr>
        <p:sp>
          <p:nvSpPr>
            <p:cNvPr id="151596" name="Line 44"/>
            <p:cNvSpPr>
              <a:spLocks noChangeShapeType="1"/>
            </p:cNvSpPr>
            <p:nvPr/>
          </p:nvSpPr>
          <p:spPr bwMode="auto">
            <a:xfrm>
              <a:off x="4291" y="1826"/>
              <a:ext cx="952" cy="1"/>
            </a:xfrm>
            <a:prstGeom prst="line">
              <a:avLst/>
            </a:prstGeom>
            <a:noFill/>
            <a:ln w="26988">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597" name="Freeform 45"/>
            <p:cNvSpPr>
              <a:spLocks/>
            </p:cNvSpPr>
            <p:nvPr/>
          </p:nvSpPr>
          <p:spPr bwMode="auto">
            <a:xfrm>
              <a:off x="5235" y="1762"/>
              <a:ext cx="136" cy="151"/>
            </a:xfrm>
            <a:custGeom>
              <a:avLst/>
              <a:gdLst>
                <a:gd name="T0" fmla="*/ 0 w 136"/>
                <a:gd name="T1" fmla="*/ 133 h 133"/>
                <a:gd name="T2" fmla="*/ 136 w 136"/>
                <a:gd name="T3" fmla="*/ 64 h 133"/>
                <a:gd name="T4" fmla="*/ 0 w 136"/>
                <a:gd name="T5" fmla="*/ 0 h 133"/>
                <a:gd name="T6" fmla="*/ 0 w 136"/>
                <a:gd name="T7" fmla="*/ 133 h 133"/>
              </a:gdLst>
              <a:ahLst/>
              <a:cxnLst>
                <a:cxn ang="0">
                  <a:pos x="T0" y="T1"/>
                </a:cxn>
                <a:cxn ang="0">
                  <a:pos x="T2" y="T3"/>
                </a:cxn>
                <a:cxn ang="0">
                  <a:pos x="T4" y="T5"/>
                </a:cxn>
                <a:cxn ang="0">
                  <a:pos x="T6" y="T7"/>
                </a:cxn>
              </a:cxnLst>
              <a:rect l="0" t="0" r="r" b="b"/>
              <a:pathLst>
                <a:path w="136" h="133">
                  <a:moveTo>
                    <a:pt x="0" y="133"/>
                  </a:moveTo>
                  <a:lnTo>
                    <a:pt x="136" y="64"/>
                  </a:lnTo>
                  <a:lnTo>
                    <a:pt x="0" y="0"/>
                  </a:lnTo>
                  <a:lnTo>
                    <a:pt x="0" y="133"/>
                  </a:lnTo>
                  <a:close/>
                </a:path>
              </a:pathLst>
            </a:custGeom>
            <a:solidFill>
              <a:srgbClr val="000099"/>
            </a:solidFill>
            <a:ln w="9525">
              <a:solidFill>
                <a:srgbClr val="0000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51598" name="Group 46"/>
          <p:cNvGrpSpPr>
            <a:grpSpLocks/>
          </p:cNvGrpSpPr>
          <p:nvPr/>
        </p:nvGrpSpPr>
        <p:grpSpPr bwMode="auto">
          <a:xfrm>
            <a:off x="6367463" y="3908425"/>
            <a:ext cx="2092325" cy="246063"/>
            <a:chOff x="3959" y="2545"/>
            <a:chExt cx="1318" cy="155"/>
          </a:xfrm>
        </p:grpSpPr>
        <p:sp>
          <p:nvSpPr>
            <p:cNvPr id="151599" name="Line 47"/>
            <p:cNvSpPr>
              <a:spLocks noChangeShapeType="1"/>
            </p:cNvSpPr>
            <p:nvPr/>
          </p:nvSpPr>
          <p:spPr bwMode="auto">
            <a:xfrm>
              <a:off x="3959" y="2613"/>
              <a:ext cx="1195" cy="1"/>
            </a:xfrm>
            <a:prstGeom prst="line">
              <a:avLst/>
            </a:prstGeom>
            <a:noFill/>
            <a:ln w="26988">
              <a:solidFill>
                <a:srgbClr val="000099"/>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0" name="Freeform 48"/>
            <p:cNvSpPr>
              <a:spLocks/>
            </p:cNvSpPr>
            <p:nvPr/>
          </p:nvSpPr>
          <p:spPr bwMode="auto">
            <a:xfrm>
              <a:off x="5146" y="2545"/>
              <a:ext cx="131" cy="155"/>
            </a:xfrm>
            <a:custGeom>
              <a:avLst/>
              <a:gdLst>
                <a:gd name="T0" fmla="*/ 0 w 131"/>
                <a:gd name="T1" fmla="*/ 137 h 137"/>
                <a:gd name="T2" fmla="*/ 131 w 131"/>
                <a:gd name="T3" fmla="*/ 68 h 137"/>
                <a:gd name="T4" fmla="*/ 0 w 131"/>
                <a:gd name="T5" fmla="*/ 0 h 137"/>
                <a:gd name="T6" fmla="*/ 0 w 131"/>
                <a:gd name="T7" fmla="*/ 137 h 137"/>
              </a:gdLst>
              <a:ahLst/>
              <a:cxnLst>
                <a:cxn ang="0">
                  <a:pos x="T0" y="T1"/>
                </a:cxn>
                <a:cxn ang="0">
                  <a:pos x="T2" y="T3"/>
                </a:cxn>
                <a:cxn ang="0">
                  <a:pos x="T4" y="T5"/>
                </a:cxn>
                <a:cxn ang="0">
                  <a:pos x="T6" y="T7"/>
                </a:cxn>
              </a:cxnLst>
              <a:rect l="0" t="0" r="r" b="b"/>
              <a:pathLst>
                <a:path w="131" h="137">
                  <a:moveTo>
                    <a:pt x="0" y="137"/>
                  </a:moveTo>
                  <a:lnTo>
                    <a:pt x="131" y="68"/>
                  </a:lnTo>
                  <a:lnTo>
                    <a:pt x="0" y="0"/>
                  </a:lnTo>
                  <a:lnTo>
                    <a:pt x="0" y="137"/>
                  </a:lnTo>
                  <a:close/>
                </a:path>
              </a:pathLst>
            </a:custGeom>
            <a:solidFill>
              <a:srgbClr val="000099"/>
            </a:solidFill>
            <a:ln w="9525">
              <a:solidFill>
                <a:srgbClr val="00009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151601" name="Line 49"/>
          <p:cNvSpPr>
            <a:spLocks noChangeShapeType="1"/>
          </p:cNvSpPr>
          <p:nvPr/>
        </p:nvSpPr>
        <p:spPr bwMode="auto">
          <a:xfrm>
            <a:off x="6272213" y="5510213"/>
            <a:ext cx="1963737" cy="3175"/>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2" name="Freeform 50"/>
          <p:cNvSpPr>
            <a:spLocks/>
          </p:cNvSpPr>
          <p:nvPr/>
        </p:nvSpPr>
        <p:spPr bwMode="auto">
          <a:xfrm>
            <a:off x="8229600" y="5410200"/>
            <a:ext cx="209550" cy="239713"/>
          </a:xfrm>
          <a:custGeom>
            <a:avLst/>
            <a:gdLst>
              <a:gd name="T0" fmla="*/ 0 w 132"/>
              <a:gd name="T1" fmla="*/ 133 h 133"/>
              <a:gd name="T2" fmla="*/ 132 w 132"/>
              <a:gd name="T3" fmla="*/ 64 h 133"/>
              <a:gd name="T4" fmla="*/ 0 w 132"/>
              <a:gd name="T5" fmla="*/ 0 h 133"/>
              <a:gd name="T6" fmla="*/ 0 w 132"/>
              <a:gd name="T7" fmla="*/ 133 h 133"/>
            </a:gdLst>
            <a:ahLst/>
            <a:cxnLst>
              <a:cxn ang="0">
                <a:pos x="T0" y="T1"/>
              </a:cxn>
              <a:cxn ang="0">
                <a:pos x="T2" y="T3"/>
              </a:cxn>
              <a:cxn ang="0">
                <a:pos x="T4" y="T5"/>
              </a:cxn>
              <a:cxn ang="0">
                <a:pos x="T6" y="T7"/>
              </a:cxn>
            </a:cxnLst>
            <a:rect l="0" t="0" r="r" b="b"/>
            <a:pathLst>
              <a:path w="132" h="133">
                <a:moveTo>
                  <a:pt x="0" y="133"/>
                </a:moveTo>
                <a:lnTo>
                  <a:pt x="132" y="64"/>
                </a:lnTo>
                <a:lnTo>
                  <a:pt x="0" y="0"/>
                </a:lnTo>
                <a:lnTo>
                  <a:pt x="0"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3" name="Rectangle 51"/>
          <p:cNvSpPr>
            <a:spLocks noChangeArrowheads="1"/>
          </p:cNvSpPr>
          <p:nvPr/>
        </p:nvSpPr>
        <p:spPr bwMode="auto">
          <a:xfrm>
            <a:off x="2576513" y="4125913"/>
            <a:ext cx="21050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4" name="Rectangle 52"/>
          <p:cNvSpPr>
            <a:spLocks noChangeArrowheads="1"/>
          </p:cNvSpPr>
          <p:nvPr/>
        </p:nvSpPr>
        <p:spPr bwMode="auto">
          <a:xfrm>
            <a:off x="2779713" y="4227513"/>
            <a:ext cx="1430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5" name="Rectangle 53"/>
          <p:cNvSpPr>
            <a:spLocks noChangeArrowheads="1"/>
          </p:cNvSpPr>
          <p:nvPr/>
        </p:nvSpPr>
        <p:spPr bwMode="auto">
          <a:xfrm>
            <a:off x="2779713" y="4233863"/>
            <a:ext cx="13303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Percolation</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grpSp>
        <p:nvGrpSpPr>
          <p:cNvPr id="151606" name="Group 54"/>
          <p:cNvGrpSpPr>
            <a:grpSpLocks/>
          </p:cNvGrpSpPr>
          <p:nvPr/>
        </p:nvGrpSpPr>
        <p:grpSpPr bwMode="auto">
          <a:xfrm>
            <a:off x="3405188" y="1189038"/>
            <a:ext cx="209550" cy="447675"/>
            <a:chOff x="2534" y="825"/>
            <a:chExt cx="132" cy="282"/>
          </a:xfrm>
        </p:grpSpPr>
        <p:sp>
          <p:nvSpPr>
            <p:cNvPr id="151607" name="Line 55"/>
            <p:cNvSpPr>
              <a:spLocks noChangeShapeType="1"/>
            </p:cNvSpPr>
            <p:nvPr/>
          </p:nvSpPr>
          <p:spPr bwMode="auto">
            <a:xfrm>
              <a:off x="2597" y="825"/>
              <a:ext cx="1" cy="140"/>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08" name="Freeform 56"/>
            <p:cNvSpPr>
              <a:spLocks/>
            </p:cNvSpPr>
            <p:nvPr/>
          </p:nvSpPr>
          <p:spPr bwMode="auto">
            <a:xfrm flipV="1">
              <a:off x="2534" y="958"/>
              <a:ext cx="132" cy="149"/>
            </a:xfrm>
            <a:custGeom>
              <a:avLst/>
              <a:gdLst>
                <a:gd name="T0" fmla="*/ 132 w 132"/>
                <a:gd name="T1" fmla="*/ 132 h 132"/>
                <a:gd name="T2" fmla="*/ 64 w 132"/>
                <a:gd name="T3" fmla="*/ 0 h 132"/>
                <a:gd name="T4" fmla="*/ 0 w 132"/>
                <a:gd name="T5" fmla="*/ 132 h 132"/>
                <a:gd name="T6" fmla="*/ 132 w 132"/>
                <a:gd name="T7" fmla="*/ 132 h 132"/>
              </a:gdLst>
              <a:ahLst/>
              <a:cxnLst>
                <a:cxn ang="0">
                  <a:pos x="T0" y="T1"/>
                </a:cxn>
                <a:cxn ang="0">
                  <a:pos x="T2" y="T3"/>
                </a:cxn>
                <a:cxn ang="0">
                  <a:pos x="T4" y="T5"/>
                </a:cxn>
                <a:cxn ang="0">
                  <a:pos x="T6" y="T7"/>
                </a:cxn>
              </a:cxnLst>
              <a:rect l="0" t="0" r="r" b="b"/>
              <a:pathLst>
                <a:path w="132" h="132">
                  <a:moveTo>
                    <a:pt x="132" y="132"/>
                  </a:moveTo>
                  <a:lnTo>
                    <a:pt x="64" y="0"/>
                  </a:lnTo>
                  <a:lnTo>
                    <a:pt x="0" y="132"/>
                  </a:lnTo>
                  <a:lnTo>
                    <a:pt x="132" y="132"/>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151609" name="Line 57"/>
          <p:cNvSpPr>
            <a:spLocks noChangeShapeType="1"/>
          </p:cNvSpPr>
          <p:nvPr/>
        </p:nvSpPr>
        <p:spPr bwMode="auto">
          <a:xfrm flipV="1">
            <a:off x="4437063" y="2830513"/>
            <a:ext cx="571500" cy="387350"/>
          </a:xfrm>
          <a:prstGeom prst="line">
            <a:avLst/>
          </a:prstGeom>
          <a:noFill/>
          <a:ln w="19050">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0" name="Rectangle 58"/>
          <p:cNvSpPr>
            <a:spLocks noChangeArrowheads="1"/>
          </p:cNvSpPr>
          <p:nvPr/>
        </p:nvSpPr>
        <p:spPr bwMode="auto">
          <a:xfrm>
            <a:off x="4208463" y="2665413"/>
            <a:ext cx="1323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Variable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source area</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611" name="Rectangle 59"/>
          <p:cNvSpPr>
            <a:spLocks noChangeArrowheads="1"/>
          </p:cNvSpPr>
          <p:nvPr/>
        </p:nvSpPr>
        <p:spPr bwMode="auto">
          <a:xfrm>
            <a:off x="5865813" y="3187700"/>
            <a:ext cx="1403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Return flow</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612" name="Freeform 60"/>
          <p:cNvSpPr>
            <a:spLocks/>
          </p:cNvSpPr>
          <p:nvPr/>
        </p:nvSpPr>
        <p:spPr bwMode="auto">
          <a:xfrm rot="5400000">
            <a:off x="5129213" y="5278438"/>
            <a:ext cx="209550" cy="247650"/>
          </a:xfrm>
          <a:custGeom>
            <a:avLst/>
            <a:gdLst>
              <a:gd name="T0" fmla="*/ 132 w 132"/>
              <a:gd name="T1" fmla="*/ 137 h 137"/>
              <a:gd name="T2" fmla="*/ 64 w 132"/>
              <a:gd name="T3" fmla="*/ 0 h 137"/>
              <a:gd name="T4" fmla="*/ 0 w 132"/>
              <a:gd name="T5" fmla="*/ 137 h 137"/>
              <a:gd name="T6" fmla="*/ 132 w 132"/>
              <a:gd name="T7" fmla="*/ 137 h 137"/>
            </a:gdLst>
            <a:ahLst/>
            <a:cxnLst>
              <a:cxn ang="0">
                <a:pos x="T0" y="T1"/>
              </a:cxn>
              <a:cxn ang="0">
                <a:pos x="T2" y="T3"/>
              </a:cxn>
              <a:cxn ang="0">
                <a:pos x="T4" y="T5"/>
              </a:cxn>
              <a:cxn ang="0">
                <a:pos x="T6" y="T7"/>
              </a:cxn>
            </a:cxnLst>
            <a:rect l="0" t="0" r="r" b="b"/>
            <a:pathLst>
              <a:path w="132" h="137">
                <a:moveTo>
                  <a:pt x="132" y="137"/>
                </a:moveTo>
                <a:lnTo>
                  <a:pt x="64" y="0"/>
                </a:lnTo>
                <a:lnTo>
                  <a:pt x="0" y="137"/>
                </a:lnTo>
                <a:lnTo>
                  <a:pt x="132"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3" name="Line 61"/>
          <p:cNvSpPr>
            <a:spLocks noChangeShapeType="1"/>
          </p:cNvSpPr>
          <p:nvPr/>
        </p:nvSpPr>
        <p:spPr bwMode="auto">
          <a:xfrm>
            <a:off x="1754188" y="3756025"/>
            <a:ext cx="942975" cy="7938"/>
          </a:xfrm>
          <a:prstGeom prst="line">
            <a:avLst/>
          </a:prstGeom>
          <a:noFill/>
          <a:ln w="26988">
            <a:solidFill>
              <a:srgbClr val="66FF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4" name="Line 62"/>
          <p:cNvSpPr>
            <a:spLocks noChangeShapeType="1"/>
          </p:cNvSpPr>
          <p:nvPr/>
        </p:nvSpPr>
        <p:spPr bwMode="auto">
          <a:xfrm rot="5400000">
            <a:off x="636588" y="2635250"/>
            <a:ext cx="2270125" cy="28575"/>
          </a:xfrm>
          <a:prstGeom prst="line">
            <a:avLst/>
          </a:prstGeom>
          <a:noFill/>
          <a:ln w="26988">
            <a:solidFill>
              <a:srgbClr val="66FF33"/>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5" name="Freeform 63"/>
          <p:cNvSpPr>
            <a:spLocks/>
          </p:cNvSpPr>
          <p:nvPr/>
        </p:nvSpPr>
        <p:spPr bwMode="auto">
          <a:xfrm rot="-5400000">
            <a:off x="1678782" y="1321593"/>
            <a:ext cx="215900" cy="246063"/>
          </a:xfrm>
          <a:custGeom>
            <a:avLst/>
            <a:gdLst>
              <a:gd name="T0" fmla="*/ 0 w 136"/>
              <a:gd name="T1" fmla="*/ 137 h 137"/>
              <a:gd name="T2" fmla="*/ 136 w 136"/>
              <a:gd name="T3" fmla="*/ 65 h 137"/>
              <a:gd name="T4" fmla="*/ 0 w 136"/>
              <a:gd name="T5" fmla="*/ 0 h 137"/>
              <a:gd name="T6" fmla="*/ 0 w 136"/>
              <a:gd name="T7" fmla="*/ 137 h 137"/>
            </a:gdLst>
            <a:ahLst/>
            <a:cxnLst>
              <a:cxn ang="0">
                <a:pos x="T0" y="T1"/>
              </a:cxn>
              <a:cxn ang="0">
                <a:pos x="T2" y="T3"/>
              </a:cxn>
              <a:cxn ang="0">
                <a:pos x="T4" y="T5"/>
              </a:cxn>
              <a:cxn ang="0">
                <a:pos x="T6" y="T7"/>
              </a:cxn>
            </a:cxnLst>
            <a:rect l="0" t="0" r="r" b="b"/>
            <a:pathLst>
              <a:path w="136" h="137">
                <a:moveTo>
                  <a:pt x="0" y="137"/>
                </a:moveTo>
                <a:lnTo>
                  <a:pt x="136" y="65"/>
                </a:lnTo>
                <a:lnTo>
                  <a:pt x="0" y="0"/>
                </a:lnTo>
                <a:lnTo>
                  <a:pt x="0" y="137"/>
                </a:lnTo>
                <a:close/>
              </a:path>
            </a:pathLst>
          </a:custGeom>
          <a:solidFill>
            <a:srgbClr val="66FF33"/>
          </a:solidFill>
          <a:ln w="9525">
            <a:solidFill>
              <a:srgbClr val="66FF33"/>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6" name="Rectangle 64"/>
          <p:cNvSpPr>
            <a:spLocks noChangeArrowheads="1"/>
          </p:cNvSpPr>
          <p:nvPr/>
        </p:nvSpPr>
        <p:spPr bwMode="auto">
          <a:xfrm>
            <a:off x="1682750" y="1852613"/>
            <a:ext cx="157163" cy="492125"/>
          </a:xfrm>
          <a:prstGeom prst="rect">
            <a:avLst/>
          </a:prstGeom>
          <a:solidFill>
            <a:schemeClr val="bg1">
              <a:alpha val="64999"/>
            </a:schemeClr>
          </a:solidFill>
          <a:ln>
            <a:noFill/>
          </a:ln>
          <a:effectLst/>
          <a:extLst>
            <a:ext uri="{91240B29-F687-4F45-9708-019B960494DF}">
              <a14:hiddenLine xmlns:a14="http://schemas.microsoft.com/office/drawing/2010/main" w="9525">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17" name="Rectangle 65"/>
          <p:cNvSpPr>
            <a:spLocks noChangeArrowheads="1"/>
          </p:cNvSpPr>
          <p:nvPr/>
        </p:nvSpPr>
        <p:spPr bwMode="auto">
          <a:xfrm>
            <a:off x="741363" y="1762125"/>
            <a:ext cx="16319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Hortonian OF</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grpSp>
        <p:nvGrpSpPr>
          <p:cNvPr id="151618" name="Group 66"/>
          <p:cNvGrpSpPr>
            <a:grpSpLocks/>
          </p:cNvGrpSpPr>
          <p:nvPr/>
        </p:nvGrpSpPr>
        <p:grpSpPr bwMode="auto">
          <a:xfrm>
            <a:off x="811213" y="2160588"/>
            <a:ext cx="1631950" cy="244475"/>
            <a:chOff x="458" y="1080"/>
            <a:chExt cx="1028" cy="154"/>
          </a:xfrm>
        </p:grpSpPr>
        <p:sp>
          <p:nvSpPr>
            <p:cNvPr id="151619" name="Line 67"/>
            <p:cNvSpPr>
              <a:spLocks noChangeShapeType="1"/>
            </p:cNvSpPr>
            <p:nvPr/>
          </p:nvSpPr>
          <p:spPr bwMode="auto">
            <a:xfrm flipH="1">
              <a:off x="581" y="1152"/>
              <a:ext cx="905" cy="1"/>
            </a:xfrm>
            <a:prstGeom prst="line">
              <a:avLst/>
            </a:prstGeom>
            <a:noFill/>
            <a:ln w="2698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20" name="Freeform 68"/>
            <p:cNvSpPr>
              <a:spLocks/>
            </p:cNvSpPr>
            <p:nvPr/>
          </p:nvSpPr>
          <p:spPr bwMode="auto">
            <a:xfrm>
              <a:off x="458" y="1080"/>
              <a:ext cx="132" cy="154"/>
            </a:xfrm>
            <a:custGeom>
              <a:avLst/>
              <a:gdLst>
                <a:gd name="T0" fmla="*/ 132 w 132"/>
                <a:gd name="T1" fmla="*/ 0 h 136"/>
                <a:gd name="T2" fmla="*/ 0 w 132"/>
                <a:gd name="T3" fmla="*/ 72 h 136"/>
                <a:gd name="T4" fmla="*/ 132 w 132"/>
                <a:gd name="T5" fmla="*/ 136 h 136"/>
                <a:gd name="T6" fmla="*/ 132 w 132"/>
                <a:gd name="T7" fmla="*/ 0 h 136"/>
              </a:gdLst>
              <a:ahLst/>
              <a:cxnLst>
                <a:cxn ang="0">
                  <a:pos x="T0" y="T1"/>
                </a:cxn>
                <a:cxn ang="0">
                  <a:pos x="T2" y="T3"/>
                </a:cxn>
                <a:cxn ang="0">
                  <a:pos x="T4" y="T5"/>
                </a:cxn>
                <a:cxn ang="0">
                  <a:pos x="T6" y="T7"/>
                </a:cxn>
              </a:cxnLst>
              <a:rect l="0" t="0" r="r" b="b"/>
              <a:pathLst>
                <a:path w="132" h="136">
                  <a:moveTo>
                    <a:pt x="132" y="0"/>
                  </a:moveTo>
                  <a:lnTo>
                    <a:pt x="0" y="72"/>
                  </a:lnTo>
                  <a:lnTo>
                    <a:pt x="132" y="136"/>
                  </a:lnTo>
                  <a:lnTo>
                    <a:pt x="132" y="0"/>
                  </a:lnTo>
                  <a:close/>
                </a:path>
              </a:pathLst>
            </a:custGeom>
            <a:solidFill>
              <a:srgbClr val="FF0000"/>
            </a:solidFill>
            <a:ln w="9525">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151621" name="Rectangle 69"/>
          <p:cNvSpPr>
            <a:spLocks noChangeArrowheads="1"/>
          </p:cNvSpPr>
          <p:nvPr/>
        </p:nvSpPr>
        <p:spPr bwMode="auto">
          <a:xfrm>
            <a:off x="900113" y="1000125"/>
            <a:ext cx="22955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 Evapotranspiration</a:t>
            </a:r>
            <a:endPar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622" name="Line 70"/>
          <p:cNvSpPr>
            <a:spLocks noChangeShapeType="1"/>
          </p:cNvSpPr>
          <p:nvPr/>
        </p:nvSpPr>
        <p:spPr bwMode="auto">
          <a:xfrm flipH="1">
            <a:off x="1735138" y="3751263"/>
            <a:ext cx="17462" cy="1563687"/>
          </a:xfrm>
          <a:prstGeom prst="line">
            <a:avLst/>
          </a:prstGeom>
          <a:noFill/>
          <a:ln w="28575">
            <a:solidFill>
              <a:srgbClr val="66FF33"/>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23" name="Line 71"/>
          <p:cNvSpPr>
            <a:spLocks noChangeShapeType="1"/>
          </p:cNvSpPr>
          <p:nvPr/>
        </p:nvSpPr>
        <p:spPr bwMode="auto">
          <a:xfrm>
            <a:off x="1744663" y="5311775"/>
            <a:ext cx="949325" cy="0"/>
          </a:xfrm>
          <a:prstGeom prst="line">
            <a:avLst/>
          </a:prstGeom>
          <a:noFill/>
          <a:ln w="28575">
            <a:solidFill>
              <a:srgbClr val="66FF33"/>
            </a:solidFill>
            <a:prstDash val="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1624" name="Text Box 72"/>
          <p:cNvSpPr txBox="1">
            <a:spLocks noChangeArrowheads="1"/>
          </p:cNvSpPr>
          <p:nvPr/>
        </p:nvSpPr>
        <p:spPr bwMode="auto">
          <a:xfrm>
            <a:off x="6248400" y="6491288"/>
            <a:ext cx="2667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B2B2B2"/>
                </a:solidFill>
                <a:effectLst/>
                <a:uLnTx/>
                <a:uFillTx/>
                <a:latin typeface="Arial" panose="020B0604020202020204" pitchFamily="34" charset="0"/>
                <a:ea typeface="+mn-ea"/>
                <a:cs typeface="Arial" panose="020B0604020202020204" pitchFamily="34" charset="0"/>
              </a:rPr>
              <a:t>Courtesy of Mike Kirkby</a:t>
            </a:r>
          </a:p>
        </p:txBody>
      </p:sp>
      <p:sp>
        <p:nvSpPr>
          <p:cNvPr id="151625" name="Rectangle 73"/>
          <p:cNvSpPr>
            <a:spLocks noChangeArrowheads="1"/>
          </p:cNvSpPr>
          <p:nvPr/>
        </p:nvSpPr>
        <p:spPr bwMode="auto">
          <a:xfrm>
            <a:off x="574675" y="0"/>
            <a:ext cx="757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t>What are the general hillslope pathways for runoff generation?</a:t>
            </a:r>
            <a:endParaRPr kumimoji="0" lang="en-US" altLang="en-US" sz="3200" b="1" i="0" u="none" strike="noStrike" kern="1200" cap="none" spc="0" normalizeH="0" baseline="0" noProof="0" smtClean="0">
              <a:ln>
                <a:noFill/>
              </a:ln>
              <a:solidFill>
                <a:srgbClr val="FF0000"/>
              </a:solidFill>
              <a:effectLst/>
              <a:uLnTx/>
              <a:uFillTx/>
              <a:latin typeface="Garamond" panose="02020404030301010803" pitchFamily="18" charset="0"/>
              <a:ea typeface="+mn-ea"/>
              <a:cs typeface="Arial" panose="020B0604020202020204" pitchFamily="34" charset="0"/>
            </a:endParaRPr>
          </a:p>
        </p:txBody>
      </p:sp>
    </p:spTree>
    <p:extLst>
      <p:ext uri="{BB962C8B-B14F-4D97-AF65-F5344CB8AC3E}">
        <p14:creationId xmlns:p14="http://schemas.microsoft.com/office/powerpoint/2010/main" val="25061754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6818"/>
            <a:ext cx="7772400" cy="1143000"/>
          </a:xfrm>
        </p:spPr>
        <p:txBody>
          <a:bodyPr/>
          <a:lstStyle/>
          <a:p>
            <a:r>
              <a:rPr lang="en-US" dirty="0" smtClean="0"/>
              <a:t>Summary points </a:t>
            </a:r>
            <a:endParaRPr lang="en-US" dirty="0"/>
          </a:p>
        </p:txBody>
      </p:sp>
      <p:sp>
        <p:nvSpPr>
          <p:cNvPr id="3" name="Content Placeholder 2"/>
          <p:cNvSpPr>
            <a:spLocks noGrp="1"/>
          </p:cNvSpPr>
          <p:nvPr>
            <p:ph idx="1"/>
          </p:nvPr>
        </p:nvSpPr>
        <p:spPr>
          <a:xfrm>
            <a:off x="685800" y="1393485"/>
            <a:ext cx="7772400" cy="4865925"/>
          </a:xfrm>
        </p:spPr>
        <p:txBody>
          <a:bodyPr/>
          <a:lstStyle/>
          <a:p>
            <a:r>
              <a:rPr lang="en-US" sz="2400" dirty="0" smtClean="0"/>
              <a:t>A bewildering range of hydrologic, climatic, topographic and soil conditions which favor different mechanisms</a:t>
            </a:r>
          </a:p>
          <a:p>
            <a:r>
              <a:rPr lang="en-US" sz="2400" dirty="0" smtClean="0"/>
              <a:t>Extreme complexity suggests a single unifying model may not be possible or desirable </a:t>
            </a:r>
          </a:p>
          <a:p>
            <a:r>
              <a:rPr lang="en-US" sz="2400" dirty="0" smtClean="0"/>
              <a:t>Distributed models allow exploration of consequences of simplifying assumptions and can lead to better understanding of the interplay between processes and pathways</a:t>
            </a:r>
          </a:p>
          <a:p>
            <a:r>
              <a:rPr lang="en-US" sz="2400" dirty="0" smtClean="0"/>
              <a:t>Mathematical rigor may instill false confidence and undeserved sense of realism</a:t>
            </a:r>
          </a:p>
          <a:p>
            <a:r>
              <a:rPr lang="en-US" sz="2400" dirty="0" smtClean="0"/>
              <a:t>Catchment scale parameterizations have difficulty representing spatial variability</a:t>
            </a:r>
          </a:p>
          <a:p>
            <a:endParaRPr lang="en-US" sz="2400" dirty="0"/>
          </a:p>
        </p:txBody>
      </p:sp>
      <p:sp>
        <p:nvSpPr>
          <p:cNvPr id="4" name="Rectangle 3"/>
          <p:cNvSpPr/>
          <p:nvPr/>
        </p:nvSpPr>
        <p:spPr>
          <a:xfrm>
            <a:off x="4887730" y="6334780"/>
            <a:ext cx="4095224" cy="461665"/>
          </a:xfrm>
          <a:prstGeom prst="rect">
            <a:avLst/>
          </a:prstGeom>
        </p:spPr>
        <p:txBody>
          <a:bodyPr wrap="none">
            <a:spAutoFit/>
          </a:bodyPr>
          <a:lstStyle/>
          <a:p>
            <a:r>
              <a:rPr lang="en-US" sz="2400" dirty="0" smtClean="0">
                <a:solidFill>
                  <a:schemeClr val="bg2">
                    <a:lumMod val="75000"/>
                  </a:schemeClr>
                </a:solidFill>
              </a:rPr>
              <a:t>From </a:t>
            </a:r>
            <a:r>
              <a:rPr lang="en-US" sz="2400" dirty="0" err="1" smtClean="0">
                <a:solidFill>
                  <a:schemeClr val="bg2">
                    <a:lumMod val="75000"/>
                  </a:schemeClr>
                </a:solidFill>
              </a:rPr>
              <a:t>Brutsaert</a:t>
            </a:r>
            <a:r>
              <a:rPr lang="en-US" sz="2400" dirty="0" smtClean="0">
                <a:solidFill>
                  <a:schemeClr val="bg2">
                    <a:lumMod val="75000"/>
                  </a:schemeClr>
                </a:solidFill>
              </a:rPr>
              <a:t>, 2005,  p457-461</a:t>
            </a:r>
            <a:endParaRPr lang="en-US" sz="2400" dirty="0">
              <a:solidFill>
                <a:schemeClr val="bg2">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62" name="Picture 14" descr="figure1"/>
          <p:cNvPicPr>
            <a:picLocks noChangeAspect="1" noChangeArrowheads="1"/>
          </p:cNvPicPr>
          <p:nvPr/>
        </p:nvPicPr>
        <p:blipFill>
          <a:blip r:embed="rId3" cstate="print"/>
          <a:srcRect/>
          <a:stretch>
            <a:fillRect/>
          </a:stretch>
        </p:blipFill>
        <p:spPr bwMode="auto">
          <a:xfrm>
            <a:off x="1022350" y="806450"/>
            <a:ext cx="7316788" cy="5360988"/>
          </a:xfrm>
          <a:prstGeom prst="rect">
            <a:avLst/>
          </a:prstGeom>
          <a:noFill/>
        </p:spPr>
      </p:pic>
      <p:sp>
        <p:nvSpPr>
          <p:cNvPr id="181250" name="Rectangle 2"/>
          <p:cNvSpPr>
            <a:spLocks noGrp="1" noChangeArrowheads="1"/>
          </p:cNvSpPr>
          <p:nvPr>
            <p:ph type="title"/>
          </p:nvPr>
        </p:nvSpPr>
        <p:spPr>
          <a:xfrm>
            <a:off x="881063" y="6256338"/>
            <a:ext cx="7437437" cy="265112"/>
          </a:xfrm>
        </p:spPr>
        <p:txBody>
          <a:bodyPr/>
          <a:lstStyle/>
          <a:p>
            <a:r>
              <a:rPr lang="en-US" sz="2400" b="1">
                <a:solidFill>
                  <a:schemeClr val="tx1"/>
                </a:solidFill>
                <a:latin typeface="Garamond" pitchFamily="18" charset="0"/>
                <a:cs typeface="Times New Roman" pitchFamily="18" charset="0"/>
              </a:rPr>
              <a:t>Physical Processes involved in Runoff Generation</a:t>
            </a:r>
          </a:p>
        </p:txBody>
      </p:sp>
      <p:sp>
        <p:nvSpPr>
          <p:cNvPr id="181263" name="Text Box 15"/>
          <p:cNvSpPr txBox="1">
            <a:spLocks noChangeArrowheads="1"/>
          </p:cNvSpPr>
          <p:nvPr/>
        </p:nvSpPr>
        <p:spPr bwMode="auto">
          <a:xfrm>
            <a:off x="2386013" y="233363"/>
            <a:ext cx="4051300" cy="519112"/>
          </a:xfrm>
          <a:prstGeom prst="rect">
            <a:avLst/>
          </a:prstGeom>
          <a:noFill/>
          <a:ln w="9525">
            <a:noFill/>
            <a:miter lim="800000"/>
            <a:headEnd/>
            <a:tailEnd type="none" w="lg" len="lg"/>
          </a:ln>
          <a:effectLst/>
        </p:spPr>
        <p:txBody>
          <a:bodyPr wrap="none">
            <a:spAutoFit/>
          </a:bodyPr>
          <a:lstStyle/>
          <a:p>
            <a:r>
              <a:rPr lang="en-US" b="1">
                <a:solidFill>
                  <a:srgbClr val="FF3300"/>
                </a:solidFill>
              </a:rPr>
              <a:t>Rainfall Runoff Processes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6" name="Picture 4" descr="kirkby"/>
          <p:cNvPicPr>
            <a:picLocks noChangeAspect="1" noChangeArrowheads="1"/>
          </p:cNvPicPr>
          <p:nvPr/>
        </p:nvPicPr>
        <p:blipFill>
          <a:blip r:embed="rId3" cstate="print"/>
          <a:srcRect/>
          <a:stretch>
            <a:fillRect/>
          </a:stretch>
        </p:blipFill>
        <p:spPr bwMode="auto">
          <a:xfrm>
            <a:off x="1452563" y="592138"/>
            <a:ext cx="5608637" cy="5873750"/>
          </a:xfrm>
          <a:prstGeom prst="rect">
            <a:avLst/>
          </a:prstGeom>
          <a:noFill/>
        </p:spPr>
      </p:pic>
      <p:sp>
        <p:nvSpPr>
          <p:cNvPr id="269318" name="Rectangle 6"/>
          <p:cNvSpPr>
            <a:spLocks noChangeArrowheads="1"/>
          </p:cNvSpPr>
          <p:nvPr/>
        </p:nvSpPr>
        <p:spPr bwMode="auto">
          <a:xfrm>
            <a:off x="1649413" y="5716588"/>
            <a:ext cx="184150" cy="366712"/>
          </a:xfrm>
          <a:prstGeom prst="rect">
            <a:avLst/>
          </a:prstGeom>
          <a:noFill/>
          <a:ln w="9525">
            <a:noFill/>
            <a:miter lim="800000"/>
            <a:headEnd/>
            <a:tailEnd type="none" w="lg" len="lg"/>
          </a:ln>
          <a:effectLst/>
        </p:spPr>
        <p:txBody>
          <a:bodyPr wrap="none" anchor="ctr">
            <a:spAutoFit/>
          </a:bodyPr>
          <a:lstStyle/>
          <a:p>
            <a:endParaRPr lang="en-US" sz="1800"/>
          </a:p>
        </p:txBody>
      </p:sp>
      <p:sp>
        <p:nvSpPr>
          <p:cNvPr id="269319" name="Rectangle 7"/>
          <p:cNvSpPr>
            <a:spLocks noChangeArrowheads="1"/>
          </p:cNvSpPr>
          <p:nvPr/>
        </p:nvSpPr>
        <p:spPr bwMode="auto">
          <a:xfrm>
            <a:off x="700088" y="231775"/>
            <a:ext cx="8131175" cy="519113"/>
          </a:xfrm>
          <a:prstGeom prst="rect">
            <a:avLst/>
          </a:prstGeom>
          <a:noFill/>
          <a:ln w="9525">
            <a:noFill/>
            <a:miter lim="800000"/>
            <a:headEnd/>
            <a:tailEnd type="none" w="lg" len="lg"/>
          </a:ln>
          <a:effectLst/>
        </p:spPr>
        <p:txBody>
          <a:bodyPr wrap="none">
            <a:spAutoFit/>
          </a:bodyPr>
          <a:lstStyle/>
          <a:p>
            <a:r>
              <a:rPr lang="en-US" b="1">
                <a:solidFill>
                  <a:srgbClr val="FF3300"/>
                </a:solidFill>
              </a:rPr>
              <a:t>Pathways followed by subsurface runoff on hillslopes</a:t>
            </a:r>
          </a:p>
        </p:txBody>
      </p:sp>
      <p:sp>
        <p:nvSpPr>
          <p:cNvPr id="269320" name="Rectangle 8"/>
          <p:cNvSpPr>
            <a:spLocks noChangeArrowheads="1"/>
          </p:cNvSpPr>
          <p:nvPr/>
        </p:nvSpPr>
        <p:spPr bwMode="auto">
          <a:xfrm>
            <a:off x="3544888" y="6432550"/>
            <a:ext cx="2170112" cy="396875"/>
          </a:xfrm>
          <a:prstGeom prst="rect">
            <a:avLst/>
          </a:prstGeom>
          <a:noFill/>
          <a:ln w="9525">
            <a:noFill/>
            <a:miter lim="800000"/>
            <a:headEnd/>
            <a:tailEnd type="none" w="lg" len="lg"/>
          </a:ln>
          <a:effectLst/>
        </p:spPr>
        <p:txBody>
          <a:bodyPr wrap="none">
            <a:spAutoFit/>
          </a:bodyPr>
          <a:lstStyle/>
          <a:p>
            <a:r>
              <a:rPr lang="en-US" sz="2000"/>
              <a:t>(from Kirkby, 1978)</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40" name="Picture 4"/>
          <p:cNvPicPr>
            <a:picLocks noChangeAspect="1" noChangeArrowheads="1"/>
          </p:cNvPicPr>
          <p:nvPr/>
        </p:nvPicPr>
        <p:blipFill>
          <a:blip r:embed="rId2" cstate="print"/>
          <a:srcRect l="13028" t="21599" r="20827" b="9828"/>
          <a:stretch>
            <a:fillRect/>
          </a:stretch>
        </p:blipFill>
        <p:spPr bwMode="auto">
          <a:xfrm>
            <a:off x="1411288" y="1287463"/>
            <a:ext cx="5438775" cy="4229100"/>
          </a:xfrm>
          <a:prstGeom prst="rect">
            <a:avLst/>
          </a:prstGeom>
          <a:noFill/>
          <a:ln w="9525">
            <a:noFill/>
            <a:miter lim="800000"/>
            <a:headEnd/>
            <a:tailEnd type="none" w="lg" len="lg"/>
          </a:ln>
          <a:effectLst/>
        </p:spPr>
      </p:pic>
      <p:sp>
        <p:nvSpPr>
          <p:cNvPr id="270341" name="Rectangle 5"/>
          <p:cNvSpPr>
            <a:spLocks noChangeArrowheads="1"/>
          </p:cNvSpPr>
          <p:nvPr/>
        </p:nvSpPr>
        <p:spPr bwMode="auto">
          <a:xfrm>
            <a:off x="603250" y="5630863"/>
            <a:ext cx="7877175" cy="1066800"/>
          </a:xfrm>
          <a:prstGeom prst="rect">
            <a:avLst/>
          </a:prstGeom>
          <a:noFill/>
          <a:ln w="9525">
            <a:noFill/>
            <a:miter lim="800000"/>
            <a:headEnd/>
            <a:tailEnd type="none" w="lg" len="lg"/>
          </a:ln>
          <a:effectLst/>
        </p:spPr>
        <p:txBody>
          <a:bodyPr anchor="ctr">
            <a:spAutoFit/>
          </a:bodyPr>
          <a:lstStyle/>
          <a:p>
            <a:pPr algn="ctr"/>
            <a:r>
              <a:rPr lang="en-US" sz="3200"/>
              <a:t>Relationship between runoff ratio and soil moisture content. (Woods et al., 2001.)</a:t>
            </a:r>
          </a:p>
        </p:txBody>
      </p:sp>
      <p:sp>
        <p:nvSpPr>
          <p:cNvPr id="270342" name="Text Box 6"/>
          <p:cNvSpPr txBox="1">
            <a:spLocks noChangeArrowheads="1"/>
          </p:cNvSpPr>
          <p:nvPr/>
        </p:nvSpPr>
        <p:spPr bwMode="auto">
          <a:xfrm>
            <a:off x="1874838" y="328613"/>
            <a:ext cx="5399087" cy="579437"/>
          </a:xfrm>
          <a:prstGeom prst="rect">
            <a:avLst/>
          </a:prstGeom>
          <a:noFill/>
          <a:ln w="9525">
            <a:noFill/>
            <a:miter lim="800000"/>
            <a:headEnd/>
            <a:tailEnd type="none" w="lg" len="lg"/>
          </a:ln>
          <a:effectLst/>
        </p:spPr>
        <p:txBody>
          <a:bodyPr wrap="none">
            <a:spAutoFit/>
          </a:bodyPr>
          <a:lstStyle/>
          <a:p>
            <a:r>
              <a:rPr lang="en-US" sz="3200" b="1">
                <a:solidFill>
                  <a:srgbClr val="FF3300"/>
                </a:solidFill>
              </a:rPr>
              <a:t>Threshold Hillslope Response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70" name="Picture 10"/>
          <p:cNvPicPr>
            <a:picLocks noChangeAspect="1" noChangeArrowheads="1"/>
          </p:cNvPicPr>
          <p:nvPr/>
        </p:nvPicPr>
        <p:blipFill>
          <a:blip r:embed="rId3" cstate="print"/>
          <a:srcRect/>
          <a:stretch>
            <a:fillRect/>
          </a:stretch>
        </p:blipFill>
        <p:spPr bwMode="auto">
          <a:xfrm>
            <a:off x="465138" y="2946400"/>
            <a:ext cx="3857625" cy="2943225"/>
          </a:xfrm>
          <a:prstGeom prst="rect">
            <a:avLst/>
          </a:prstGeom>
          <a:noFill/>
        </p:spPr>
      </p:pic>
      <p:pic>
        <p:nvPicPr>
          <p:cNvPr id="271371" name="Picture 11" descr="slide0125_image195"/>
          <p:cNvPicPr>
            <a:picLocks noChangeAspect="1" noChangeArrowheads="1"/>
          </p:cNvPicPr>
          <p:nvPr/>
        </p:nvPicPr>
        <p:blipFill>
          <a:blip r:embed="rId4" cstate="print"/>
          <a:srcRect/>
          <a:stretch>
            <a:fillRect/>
          </a:stretch>
        </p:blipFill>
        <p:spPr bwMode="auto">
          <a:xfrm>
            <a:off x="2800350" y="585788"/>
            <a:ext cx="3810000" cy="3660775"/>
          </a:xfrm>
          <a:prstGeom prst="rect">
            <a:avLst/>
          </a:prstGeom>
          <a:noFill/>
        </p:spPr>
      </p:pic>
      <p:pic>
        <p:nvPicPr>
          <p:cNvPr id="271372" name="Picture 12" descr="slide0125_image193"/>
          <p:cNvPicPr>
            <a:picLocks noChangeAspect="1" noChangeArrowheads="1"/>
          </p:cNvPicPr>
          <p:nvPr/>
        </p:nvPicPr>
        <p:blipFill>
          <a:blip r:embed="rId5" cstate="print"/>
          <a:srcRect/>
          <a:stretch>
            <a:fillRect/>
          </a:stretch>
        </p:blipFill>
        <p:spPr bwMode="auto">
          <a:xfrm>
            <a:off x="4999038" y="2325688"/>
            <a:ext cx="3810000" cy="3660775"/>
          </a:xfrm>
          <a:prstGeom prst="rect">
            <a:avLst/>
          </a:prstGeom>
          <a:noFill/>
        </p:spPr>
      </p:pic>
      <p:sp>
        <p:nvSpPr>
          <p:cNvPr id="271373" name="Line 13"/>
          <p:cNvSpPr>
            <a:spLocks noChangeShapeType="1"/>
          </p:cNvSpPr>
          <p:nvPr/>
        </p:nvSpPr>
        <p:spPr bwMode="auto">
          <a:xfrm flipH="1">
            <a:off x="3668713" y="3949700"/>
            <a:ext cx="1343025" cy="1331913"/>
          </a:xfrm>
          <a:prstGeom prst="line">
            <a:avLst/>
          </a:prstGeom>
          <a:noFill/>
          <a:ln w="9525">
            <a:solidFill>
              <a:schemeClr val="tx1"/>
            </a:solidFill>
            <a:round/>
            <a:headEnd/>
            <a:tailEnd type="triangle" w="sm" len="med"/>
          </a:ln>
          <a:effectLst/>
        </p:spPr>
        <p:txBody>
          <a:bodyPr/>
          <a:lstStyle/>
          <a:p>
            <a:endParaRPr lang="en-US"/>
          </a:p>
        </p:txBody>
      </p:sp>
      <p:sp>
        <p:nvSpPr>
          <p:cNvPr id="271374" name="Line 14"/>
          <p:cNvSpPr>
            <a:spLocks noChangeShapeType="1"/>
          </p:cNvSpPr>
          <p:nvPr/>
        </p:nvSpPr>
        <p:spPr bwMode="auto">
          <a:xfrm flipH="1">
            <a:off x="995363" y="1949450"/>
            <a:ext cx="1874837" cy="1435100"/>
          </a:xfrm>
          <a:prstGeom prst="line">
            <a:avLst/>
          </a:prstGeom>
          <a:noFill/>
          <a:ln w="9525">
            <a:solidFill>
              <a:schemeClr val="tx1"/>
            </a:solidFill>
            <a:round/>
            <a:headEnd/>
            <a:tailEnd type="triangle" w="sm" len="med"/>
          </a:ln>
          <a:effectLst/>
        </p:spPr>
        <p:txBody>
          <a:bodyPr/>
          <a:lstStyle/>
          <a:p>
            <a:endParaRPr lang="en-US"/>
          </a:p>
        </p:txBody>
      </p:sp>
      <p:sp>
        <p:nvSpPr>
          <p:cNvPr id="271376" name="Rectangle 16"/>
          <p:cNvSpPr>
            <a:spLocks noChangeArrowheads="1"/>
          </p:cNvSpPr>
          <p:nvPr/>
        </p:nvSpPr>
        <p:spPr bwMode="auto">
          <a:xfrm>
            <a:off x="6097588" y="4340225"/>
            <a:ext cx="1968500" cy="336550"/>
          </a:xfrm>
          <a:prstGeom prst="rect">
            <a:avLst/>
          </a:prstGeom>
          <a:noFill/>
          <a:ln w="9525">
            <a:noFill/>
            <a:miter lim="800000"/>
            <a:headEnd/>
            <a:tailEnd type="none" w="lg" len="lg"/>
          </a:ln>
          <a:effectLst/>
        </p:spPr>
        <p:txBody>
          <a:bodyPr wrap="none">
            <a:spAutoFit/>
          </a:bodyPr>
          <a:lstStyle/>
          <a:p>
            <a:r>
              <a:rPr lang="en-US" sz="1600">
                <a:latin typeface="Times New Roman" pitchFamily="18" charset="0"/>
              </a:rPr>
              <a:t>(a) 14 m from stream,</a:t>
            </a:r>
          </a:p>
        </p:txBody>
      </p:sp>
      <p:sp>
        <p:nvSpPr>
          <p:cNvPr id="271377" name="Rectangle 17"/>
          <p:cNvSpPr>
            <a:spLocks noChangeArrowheads="1"/>
          </p:cNvSpPr>
          <p:nvPr/>
        </p:nvSpPr>
        <p:spPr bwMode="auto">
          <a:xfrm>
            <a:off x="4305300" y="1816100"/>
            <a:ext cx="2030413" cy="336550"/>
          </a:xfrm>
          <a:prstGeom prst="rect">
            <a:avLst/>
          </a:prstGeom>
          <a:noFill/>
          <a:ln w="9525">
            <a:noFill/>
            <a:miter lim="800000"/>
            <a:headEnd/>
            <a:tailEnd type="none" w="lg" len="lg"/>
          </a:ln>
          <a:effectLst/>
        </p:spPr>
        <p:txBody>
          <a:bodyPr wrap="none">
            <a:spAutoFit/>
          </a:bodyPr>
          <a:lstStyle/>
          <a:p>
            <a:r>
              <a:rPr lang="en-US" sz="1600">
                <a:latin typeface="Times New Roman" pitchFamily="18" charset="0"/>
              </a:rPr>
              <a:t>(b) 103 m from stream</a:t>
            </a:r>
          </a:p>
        </p:txBody>
      </p:sp>
      <p:sp>
        <p:nvSpPr>
          <p:cNvPr id="271378" name="Rectangle 18"/>
          <p:cNvSpPr>
            <a:spLocks noChangeArrowheads="1"/>
          </p:cNvSpPr>
          <p:nvPr/>
        </p:nvSpPr>
        <p:spPr bwMode="auto">
          <a:xfrm>
            <a:off x="153988" y="-9525"/>
            <a:ext cx="8875712" cy="579438"/>
          </a:xfrm>
          <a:prstGeom prst="rect">
            <a:avLst/>
          </a:prstGeom>
          <a:noFill/>
          <a:ln w="9525">
            <a:noFill/>
            <a:miter lim="800000"/>
            <a:headEnd/>
            <a:tailEnd type="none" w="lg" len="lg"/>
          </a:ln>
          <a:effectLst/>
        </p:spPr>
        <p:txBody>
          <a:bodyPr wrap="none">
            <a:spAutoFit/>
          </a:bodyPr>
          <a:lstStyle/>
          <a:p>
            <a:r>
              <a:rPr lang="en-US" sz="3200" b="1">
                <a:solidFill>
                  <a:srgbClr val="FF3300"/>
                </a:solidFill>
              </a:rPr>
              <a:t>Relation between runoff and depth to groundwater</a:t>
            </a:r>
          </a:p>
        </p:txBody>
      </p:sp>
      <p:sp>
        <p:nvSpPr>
          <p:cNvPr id="271379" name="Rectangle 19"/>
          <p:cNvSpPr>
            <a:spLocks noChangeArrowheads="1"/>
          </p:cNvSpPr>
          <p:nvPr/>
        </p:nvSpPr>
        <p:spPr bwMode="auto">
          <a:xfrm>
            <a:off x="1008063" y="6356350"/>
            <a:ext cx="7418387" cy="396875"/>
          </a:xfrm>
          <a:prstGeom prst="rect">
            <a:avLst/>
          </a:prstGeom>
          <a:noFill/>
          <a:ln w="9525">
            <a:noFill/>
            <a:miter lim="800000"/>
            <a:headEnd/>
            <a:tailEnd type="none" w="lg" len="lg"/>
          </a:ln>
          <a:effectLst/>
        </p:spPr>
        <p:txBody>
          <a:bodyPr wrap="none">
            <a:spAutoFit/>
          </a:bodyPr>
          <a:lstStyle/>
          <a:p>
            <a:r>
              <a:rPr lang="en-US" sz="2000"/>
              <a:t>Two different locations in the Svartberget catchment (Seibert et al., 2003)</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8" name="Picture 4" descr="profile_photo"/>
          <p:cNvPicPr>
            <a:picLocks noChangeAspect="1" noChangeArrowheads="1"/>
          </p:cNvPicPr>
          <p:nvPr/>
        </p:nvPicPr>
        <p:blipFill>
          <a:blip r:embed="rId2" cstate="print"/>
          <a:srcRect/>
          <a:stretch>
            <a:fillRect/>
          </a:stretch>
        </p:blipFill>
        <p:spPr bwMode="auto">
          <a:xfrm>
            <a:off x="598488" y="1096963"/>
            <a:ext cx="4329112" cy="3875087"/>
          </a:xfrm>
          <a:prstGeom prst="rect">
            <a:avLst/>
          </a:prstGeom>
          <a:noFill/>
        </p:spPr>
      </p:pic>
      <p:sp>
        <p:nvSpPr>
          <p:cNvPr id="272390" name="Rectangle 6"/>
          <p:cNvSpPr>
            <a:spLocks noChangeArrowheads="1"/>
          </p:cNvSpPr>
          <p:nvPr/>
        </p:nvSpPr>
        <p:spPr bwMode="auto">
          <a:xfrm>
            <a:off x="558800" y="5502275"/>
            <a:ext cx="8164513" cy="1187450"/>
          </a:xfrm>
          <a:prstGeom prst="rect">
            <a:avLst/>
          </a:prstGeom>
          <a:noFill/>
          <a:ln w="9525">
            <a:noFill/>
            <a:miter lim="800000"/>
            <a:headEnd/>
            <a:tailEnd type="none" w="lg" len="lg"/>
          </a:ln>
          <a:effectLst/>
        </p:spPr>
        <p:txBody>
          <a:bodyPr anchor="ctr">
            <a:spAutoFit/>
          </a:bodyPr>
          <a:lstStyle/>
          <a:p>
            <a:r>
              <a:rPr lang="en-US" sz="2400"/>
              <a:t>(a) Photograph of cross section through soil following dye tracing experiment. (b) Moisture content inferred from dye tracing experiment.  (Courtesy of Markus Weiler)</a:t>
            </a:r>
          </a:p>
        </p:txBody>
      </p:sp>
      <p:pic>
        <p:nvPicPr>
          <p:cNvPr id="272392" name="Picture 8" descr="4low-v3_improve"/>
          <p:cNvPicPr>
            <a:picLocks noChangeAspect="1" noChangeArrowheads="1"/>
          </p:cNvPicPr>
          <p:nvPr/>
        </p:nvPicPr>
        <p:blipFill>
          <a:blip r:embed="rId3" cstate="print"/>
          <a:srcRect/>
          <a:stretch>
            <a:fillRect/>
          </a:stretch>
        </p:blipFill>
        <p:spPr bwMode="auto">
          <a:xfrm>
            <a:off x="5105400" y="2333625"/>
            <a:ext cx="3048000" cy="3048000"/>
          </a:xfrm>
          <a:prstGeom prst="rect">
            <a:avLst/>
          </a:prstGeom>
          <a:noFill/>
        </p:spPr>
      </p:pic>
      <p:sp>
        <p:nvSpPr>
          <p:cNvPr id="272393" name="Text Box 9"/>
          <p:cNvSpPr txBox="1">
            <a:spLocks noChangeArrowheads="1"/>
          </p:cNvSpPr>
          <p:nvPr/>
        </p:nvSpPr>
        <p:spPr bwMode="auto">
          <a:xfrm>
            <a:off x="792163" y="369888"/>
            <a:ext cx="7467600" cy="579437"/>
          </a:xfrm>
          <a:prstGeom prst="rect">
            <a:avLst/>
          </a:prstGeom>
          <a:noFill/>
          <a:ln w="9525">
            <a:noFill/>
            <a:miter lim="800000"/>
            <a:headEnd/>
            <a:tailEnd type="none" w="lg" len="lg"/>
          </a:ln>
          <a:effectLst/>
        </p:spPr>
        <p:txBody>
          <a:bodyPr>
            <a:spAutoFit/>
          </a:bodyPr>
          <a:lstStyle/>
          <a:p>
            <a:pPr>
              <a:spcBef>
                <a:spcPct val="50000"/>
              </a:spcBef>
            </a:pPr>
            <a:r>
              <a:rPr lang="en-US" sz="3200" b="1">
                <a:solidFill>
                  <a:srgbClr val="FF3300"/>
                </a:solidFill>
              </a:rPr>
              <a:t>Infiltration follows preferential pathways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2" name="Picture 4"/>
          <p:cNvPicPr>
            <a:picLocks noChangeAspect="1" noChangeArrowheads="1"/>
          </p:cNvPicPr>
          <p:nvPr/>
        </p:nvPicPr>
        <p:blipFill>
          <a:blip r:embed="rId2" cstate="print"/>
          <a:srcRect/>
          <a:stretch>
            <a:fillRect/>
          </a:stretch>
        </p:blipFill>
        <p:spPr bwMode="auto">
          <a:xfrm>
            <a:off x="1128713" y="1127797"/>
            <a:ext cx="7105650" cy="4946650"/>
          </a:xfrm>
          <a:prstGeom prst="rect">
            <a:avLst/>
          </a:prstGeom>
          <a:noFill/>
          <a:ln w="9525">
            <a:noFill/>
            <a:miter lim="800000"/>
            <a:headEnd/>
            <a:tailEnd/>
          </a:ln>
          <a:effectLst/>
        </p:spPr>
      </p:pic>
      <p:sp>
        <p:nvSpPr>
          <p:cNvPr id="299013" name="Text Box 5"/>
          <p:cNvSpPr txBox="1">
            <a:spLocks noChangeArrowheads="1"/>
          </p:cNvSpPr>
          <p:nvPr/>
        </p:nvSpPr>
        <p:spPr bwMode="auto">
          <a:xfrm>
            <a:off x="792163" y="119510"/>
            <a:ext cx="7467600" cy="1066800"/>
          </a:xfrm>
          <a:prstGeom prst="rect">
            <a:avLst/>
          </a:prstGeom>
          <a:noFill/>
          <a:ln w="9525">
            <a:noFill/>
            <a:miter lim="800000"/>
            <a:headEnd/>
            <a:tailEnd type="none" w="lg" len="lg"/>
          </a:ln>
          <a:effectLst/>
        </p:spPr>
        <p:txBody>
          <a:bodyPr>
            <a:spAutoFit/>
          </a:bodyPr>
          <a:lstStyle/>
          <a:p>
            <a:pPr algn="ctr">
              <a:spcBef>
                <a:spcPct val="50000"/>
              </a:spcBef>
            </a:pPr>
            <a:r>
              <a:rPr lang="en-US" sz="3200" b="1">
                <a:solidFill>
                  <a:srgbClr val="FF3300"/>
                </a:solidFill>
              </a:rPr>
              <a:t>Wetting may occur at depth before at the surface</a:t>
            </a:r>
          </a:p>
        </p:txBody>
      </p:sp>
      <p:sp>
        <p:nvSpPr>
          <p:cNvPr id="6" name="TextBox 5"/>
          <p:cNvSpPr txBox="1"/>
          <p:nvPr/>
        </p:nvSpPr>
        <p:spPr>
          <a:xfrm>
            <a:off x="0" y="6084402"/>
            <a:ext cx="91440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See preferential pathway infiltration animation </a:t>
            </a:r>
            <a:r>
              <a:rPr lang="en-US" sz="2400" dirty="0" smtClean="0">
                <a:latin typeface="Arial" pitchFamily="34" charset="0"/>
                <a:cs typeface="Arial" pitchFamily="34" charset="0"/>
                <a:hlinkClick r:id="rId3"/>
              </a:rPr>
              <a:t>http://hydrology.neng.usu.edu/RRP/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a:t>
            </a:r>
            <a:r>
              <a:rPr lang="en-US" sz="2400" dirty="0" smtClean="0">
                <a:latin typeface="Arial" pitchFamily="34" charset="0"/>
                <a:cs typeface="Arial" pitchFamily="34" charset="0"/>
              </a:rPr>
              <a:t> 2)</a:t>
            </a:r>
            <a:endParaRPr lang="en-US" sz="24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0" y="5725174"/>
            <a:ext cx="91440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See infiltration excess runoff generation animation </a:t>
            </a:r>
            <a:r>
              <a:rPr lang="en-US" sz="2400" dirty="0" smtClean="0">
                <a:latin typeface="Arial" pitchFamily="34" charset="0"/>
                <a:cs typeface="Arial" pitchFamily="34" charset="0"/>
                <a:hlinkClick r:id="rId3"/>
              </a:rPr>
              <a:t>http://hydrology.neng.usu.edu/RRP/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a:t>
            </a:r>
            <a:r>
              <a:rPr lang="en-US" sz="2400" dirty="0" smtClean="0">
                <a:latin typeface="Arial" pitchFamily="34" charset="0"/>
                <a:cs typeface="Arial" pitchFamily="34" charset="0"/>
              </a:rPr>
              <a:t> 2)</a:t>
            </a:r>
            <a:endParaRPr lang="en-US" sz="2400" dirty="0">
              <a:latin typeface="Arial" pitchFamily="34" charset="0"/>
              <a:cs typeface="Arial" pitchFamily="34" charset="0"/>
            </a:endParaRPr>
          </a:p>
        </p:txBody>
      </p:sp>
      <p:sp>
        <p:nvSpPr>
          <p:cNvPr id="305154" name="Rectangle 2"/>
          <p:cNvSpPr>
            <a:spLocks noGrp="1" noChangeArrowheads="1"/>
          </p:cNvSpPr>
          <p:nvPr>
            <p:ph type="title"/>
          </p:nvPr>
        </p:nvSpPr>
        <p:spPr/>
        <p:txBody>
          <a:bodyPr/>
          <a:lstStyle/>
          <a:p>
            <a:r>
              <a:rPr lang="en-US">
                <a:solidFill>
                  <a:srgbClr val="FF3300"/>
                </a:solidFill>
              </a:rPr>
              <a:t>Runoff Generation Mechanisms</a:t>
            </a:r>
          </a:p>
        </p:txBody>
      </p:sp>
      <p:grpSp>
        <p:nvGrpSpPr>
          <p:cNvPr id="305171" name="Group 19"/>
          <p:cNvGrpSpPr>
            <a:grpSpLocks/>
          </p:cNvGrpSpPr>
          <p:nvPr/>
        </p:nvGrpSpPr>
        <p:grpSpPr bwMode="auto">
          <a:xfrm>
            <a:off x="279400" y="2070100"/>
            <a:ext cx="8716963" cy="3059113"/>
            <a:chOff x="176" y="1304"/>
            <a:chExt cx="5491" cy="1927"/>
          </a:xfrm>
        </p:grpSpPr>
        <p:graphicFrame>
          <p:nvGraphicFramePr>
            <p:cNvPr id="305157" name="Object 5"/>
            <p:cNvGraphicFramePr>
              <a:graphicFrameLocks noChangeAspect="1"/>
            </p:cNvGraphicFramePr>
            <p:nvPr/>
          </p:nvGraphicFramePr>
          <p:xfrm>
            <a:off x="176" y="1304"/>
            <a:ext cx="5491" cy="1927"/>
          </p:xfrm>
          <a:graphic>
            <a:graphicData uri="http://schemas.openxmlformats.org/presentationml/2006/ole">
              <mc:AlternateContent xmlns:mc="http://schemas.openxmlformats.org/markup-compatibility/2006">
                <mc:Choice xmlns:v="urn:schemas-microsoft-com:vml" Requires="v">
                  <p:oleObj spid="_x0000_s305162" name="Bitmap Image" r:id="rId4" imgW="5219048" imgH="1828571" progId="PBrush">
                    <p:embed/>
                  </p:oleObj>
                </mc:Choice>
                <mc:Fallback>
                  <p:oleObj name="Bitmap Image" r:id="rId4" imgW="5219048" imgH="1828571" progId="PBrush">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 y="1304"/>
                          <a:ext cx="5491" cy="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5158" name="Text Box 6"/>
            <p:cNvSpPr txBox="1">
              <a:spLocks noChangeAspect="1" noChangeArrowheads="1"/>
            </p:cNvSpPr>
            <p:nvPr/>
          </p:nvSpPr>
          <p:spPr bwMode="auto">
            <a:xfrm>
              <a:off x="342" y="1391"/>
              <a:ext cx="3772" cy="442"/>
            </a:xfrm>
            <a:prstGeom prst="rect">
              <a:avLst/>
            </a:prstGeom>
            <a:noFill/>
            <a:ln w="9525">
              <a:noFill/>
              <a:miter lim="800000"/>
              <a:headEnd/>
              <a:tailEnd/>
            </a:ln>
            <a:effectLst/>
          </p:spPr>
          <p:txBody>
            <a:bodyPr>
              <a:spAutoFit/>
            </a:bodyPr>
            <a:lstStyle/>
            <a:p>
              <a:r>
                <a:rPr lang="en-US" sz="2000">
                  <a:latin typeface="Times New Roman" pitchFamily="18" charset="0"/>
                </a:rPr>
                <a:t>(a) Infiltration excess overland flow</a:t>
              </a:r>
            </a:p>
            <a:p>
              <a:r>
                <a:rPr lang="en-US" sz="2000">
                  <a:latin typeface="Times New Roman" pitchFamily="18" charset="0"/>
                </a:rPr>
                <a:t>(also called Horton overland flow)</a:t>
              </a:r>
            </a:p>
          </p:txBody>
        </p:sp>
        <p:sp>
          <p:nvSpPr>
            <p:cNvPr id="305159" name="Line 7"/>
            <p:cNvSpPr>
              <a:spLocks noChangeAspect="1" noChangeShapeType="1"/>
            </p:cNvSpPr>
            <p:nvPr/>
          </p:nvSpPr>
          <p:spPr bwMode="auto">
            <a:xfrm>
              <a:off x="914" y="2210"/>
              <a:ext cx="0" cy="604"/>
            </a:xfrm>
            <a:prstGeom prst="line">
              <a:avLst/>
            </a:prstGeom>
            <a:noFill/>
            <a:ln w="9525">
              <a:solidFill>
                <a:schemeClr val="tx1"/>
              </a:solidFill>
              <a:round/>
              <a:headEnd/>
              <a:tailEnd type="triangle" w="lg" len="lg"/>
            </a:ln>
            <a:effectLst/>
          </p:spPr>
          <p:txBody>
            <a:bodyPr/>
            <a:lstStyle/>
            <a:p>
              <a:endParaRPr lang="en-US"/>
            </a:p>
          </p:txBody>
        </p:sp>
        <p:sp>
          <p:nvSpPr>
            <p:cNvPr id="305160" name="Line 8"/>
            <p:cNvSpPr>
              <a:spLocks noChangeAspect="1" noChangeShapeType="1"/>
            </p:cNvSpPr>
            <p:nvPr/>
          </p:nvSpPr>
          <p:spPr bwMode="auto">
            <a:xfrm>
              <a:off x="2216" y="2014"/>
              <a:ext cx="0" cy="604"/>
            </a:xfrm>
            <a:prstGeom prst="line">
              <a:avLst/>
            </a:prstGeom>
            <a:noFill/>
            <a:ln w="9525">
              <a:solidFill>
                <a:schemeClr val="tx1"/>
              </a:solidFill>
              <a:round/>
              <a:headEnd/>
              <a:tailEnd type="triangle" w="lg" len="lg"/>
            </a:ln>
            <a:effectLst/>
          </p:spPr>
          <p:txBody>
            <a:bodyPr/>
            <a:lstStyle/>
            <a:p>
              <a:endParaRPr lang="en-US"/>
            </a:p>
          </p:txBody>
        </p:sp>
        <p:sp>
          <p:nvSpPr>
            <p:cNvPr id="305161" name="Line 9"/>
            <p:cNvSpPr>
              <a:spLocks noChangeAspect="1" noChangeShapeType="1"/>
            </p:cNvSpPr>
            <p:nvPr/>
          </p:nvSpPr>
          <p:spPr bwMode="auto">
            <a:xfrm>
              <a:off x="3939" y="1464"/>
              <a:ext cx="0" cy="360"/>
            </a:xfrm>
            <a:prstGeom prst="line">
              <a:avLst/>
            </a:prstGeom>
            <a:noFill/>
            <a:ln w="9525">
              <a:solidFill>
                <a:schemeClr val="tx1"/>
              </a:solidFill>
              <a:round/>
              <a:headEnd/>
              <a:tailEnd type="triangle" w="lg" len="lg"/>
            </a:ln>
            <a:effectLst/>
          </p:spPr>
          <p:txBody>
            <a:bodyPr/>
            <a:lstStyle/>
            <a:p>
              <a:endParaRPr lang="en-US"/>
            </a:p>
          </p:txBody>
        </p:sp>
        <p:sp>
          <p:nvSpPr>
            <p:cNvPr id="305162" name="Text Box 10"/>
            <p:cNvSpPr txBox="1">
              <a:spLocks noChangeAspect="1" noChangeArrowheads="1"/>
            </p:cNvSpPr>
            <p:nvPr/>
          </p:nvSpPr>
          <p:spPr bwMode="auto">
            <a:xfrm>
              <a:off x="635" y="2341"/>
              <a:ext cx="205" cy="250"/>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5163" name="Text Box 11"/>
            <p:cNvSpPr txBox="1">
              <a:spLocks noChangeAspect="1" noChangeArrowheads="1"/>
            </p:cNvSpPr>
            <p:nvPr/>
          </p:nvSpPr>
          <p:spPr bwMode="auto">
            <a:xfrm>
              <a:off x="1860" y="2193"/>
              <a:ext cx="205" cy="250"/>
            </a:xfrm>
            <a:prstGeom prst="rect">
              <a:avLst/>
            </a:prstGeom>
            <a:noFill/>
            <a:ln w="9525">
              <a:noFill/>
              <a:miter lim="800000"/>
              <a:headEnd/>
              <a:tailEnd/>
            </a:ln>
            <a:effectLst/>
          </p:spPr>
          <p:txBody>
            <a:bodyPr wrap="none">
              <a:spAutoFit/>
            </a:bodyPr>
            <a:lstStyle/>
            <a:p>
              <a:r>
                <a:rPr lang="en-US" sz="2000">
                  <a:latin typeface="Times New Roman" pitchFamily="18" charset="0"/>
                </a:rPr>
                <a:t>P</a:t>
              </a:r>
            </a:p>
          </p:txBody>
        </p:sp>
        <p:sp>
          <p:nvSpPr>
            <p:cNvPr id="305164" name="Text Box 12"/>
            <p:cNvSpPr txBox="1">
              <a:spLocks noChangeAspect="1" noChangeArrowheads="1"/>
            </p:cNvSpPr>
            <p:nvPr/>
          </p:nvSpPr>
          <p:spPr bwMode="auto">
            <a:xfrm>
              <a:off x="3896" y="1351"/>
              <a:ext cx="312" cy="250"/>
            </a:xfrm>
            <a:prstGeom prst="rect">
              <a:avLst/>
            </a:prstGeom>
            <a:noFill/>
            <a:ln w="9525">
              <a:noFill/>
              <a:miter lim="800000"/>
              <a:headEnd/>
              <a:tailEnd/>
            </a:ln>
            <a:effectLst/>
          </p:spPr>
          <p:txBody>
            <a:bodyPr>
              <a:spAutoFit/>
            </a:bodyPr>
            <a:lstStyle/>
            <a:p>
              <a:r>
                <a:rPr lang="en-US" sz="2000">
                  <a:latin typeface="Times New Roman" pitchFamily="18" charset="0"/>
                </a:rPr>
                <a:t>P</a:t>
              </a:r>
            </a:p>
          </p:txBody>
        </p:sp>
        <p:sp>
          <p:nvSpPr>
            <p:cNvPr id="305165" name="Line 13"/>
            <p:cNvSpPr>
              <a:spLocks noChangeAspect="1" noChangeShapeType="1"/>
            </p:cNvSpPr>
            <p:nvPr/>
          </p:nvSpPr>
          <p:spPr bwMode="auto">
            <a:xfrm flipH="1">
              <a:off x="1144" y="2566"/>
              <a:ext cx="750" cy="159"/>
            </a:xfrm>
            <a:prstGeom prst="line">
              <a:avLst/>
            </a:prstGeom>
            <a:noFill/>
            <a:ln w="9525">
              <a:solidFill>
                <a:schemeClr val="tx1"/>
              </a:solidFill>
              <a:round/>
              <a:headEnd/>
              <a:tailEnd type="triangle" w="lg" len="lg"/>
            </a:ln>
            <a:effectLst/>
          </p:spPr>
          <p:txBody>
            <a:bodyPr/>
            <a:lstStyle/>
            <a:p>
              <a:endParaRPr lang="en-US"/>
            </a:p>
          </p:txBody>
        </p:sp>
        <p:sp>
          <p:nvSpPr>
            <p:cNvPr id="305166" name="Text Box 14"/>
            <p:cNvSpPr txBox="1">
              <a:spLocks noChangeAspect="1" noChangeArrowheads="1"/>
            </p:cNvSpPr>
            <p:nvPr/>
          </p:nvSpPr>
          <p:spPr bwMode="auto">
            <a:xfrm>
              <a:off x="1381" y="2329"/>
              <a:ext cx="248" cy="250"/>
            </a:xfrm>
            <a:prstGeom prst="rect">
              <a:avLst/>
            </a:prstGeom>
            <a:noFill/>
            <a:ln w="9525">
              <a:noFill/>
              <a:miter lim="800000"/>
              <a:headEnd/>
              <a:tailEnd/>
            </a:ln>
            <a:effectLst/>
          </p:spPr>
          <p:txBody>
            <a:bodyPr wrap="none">
              <a:spAutoFit/>
            </a:bodyPr>
            <a:lstStyle/>
            <a:p>
              <a:r>
                <a:rPr lang="en-US" sz="2000">
                  <a:latin typeface="Times New Roman" pitchFamily="18" charset="0"/>
                </a:rPr>
                <a:t>q</a:t>
              </a:r>
              <a:r>
                <a:rPr lang="en-US" sz="2000" baseline="-25000">
                  <a:latin typeface="Times New Roman" pitchFamily="18" charset="0"/>
                </a:rPr>
                <a:t>o</a:t>
              </a:r>
              <a:endParaRPr lang="en-US" sz="2000">
                <a:latin typeface="Times New Roman" pitchFamily="18" charset="0"/>
              </a:endParaRPr>
            </a:p>
          </p:txBody>
        </p:sp>
        <p:sp>
          <p:nvSpPr>
            <p:cNvPr id="305167" name="Line 15"/>
            <p:cNvSpPr>
              <a:spLocks noChangeAspect="1" noChangeShapeType="1"/>
            </p:cNvSpPr>
            <p:nvPr/>
          </p:nvSpPr>
          <p:spPr bwMode="auto">
            <a:xfrm>
              <a:off x="2212" y="2744"/>
              <a:ext cx="0" cy="350"/>
            </a:xfrm>
            <a:prstGeom prst="line">
              <a:avLst/>
            </a:prstGeom>
            <a:noFill/>
            <a:ln w="9525">
              <a:solidFill>
                <a:schemeClr val="tx1"/>
              </a:solidFill>
              <a:round/>
              <a:headEnd/>
              <a:tailEnd type="triangle" w="lg" len="lg"/>
            </a:ln>
            <a:effectLst/>
          </p:spPr>
          <p:txBody>
            <a:bodyPr/>
            <a:lstStyle/>
            <a:p>
              <a:endParaRPr lang="en-US"/>
            </a:p>
          </p:txBody>
        </p:sp>
        <p:sp>
          <p:nvSpPr>
            <p:cNvPr id="305168" name="Text Box 16"/>
            <p:cNvSpPr txBox="1">
              <a:spLocks noChangeAspect="1" noChangeArrowheads="1"/>
            </p:cNvSpPr>
            <p:nvPr/>
          </p:nvSpPr>
          <p:spPr bwMode="auto">
            <a:xfrm>
              <a:off x="2263" y="2783"/>
              <a:ext cx="169" cy="250"/>
            </a:xfrm>
            <a:prstGeom prst="rect">
              <a:avLst/>
            </a:prstGeom>
            <a:noFill/>
            <a:ln w="9525">
              <a:noFill/>
              <a:miter lim="800000"/>
              <a:headEnd/>
              <a:tailEnd/>
            </a:ln>
            <a:effectLst/>
          </p:spPr>
          <p:txBody>
            <a:bodyPr wrap="none">
              <a:spAutoFit/>
            </a:bodyPr>
            <a:lstStyle/>
            <a:p>
              <a:r>
                <a:rPr lang="en-US" sz="2000">
                  <a:latin typeface="Times New Roman" pitchFamily="18" charset="0"/>
                </a:rPr>
                <a:t>f</a:t>
              </a:r>
            </a:p>
          </p:txBody>
        </p:sp>
        <p:sp>
          <p:nvSpPr>
            <p:cNvPr id="305169" name="Text Box 17"/>
            <p:cNvSpPr txBox="1">
              <a:spLocks noChangeAspect="1" noChangeArrowheads="1"/>
            </p:cNvSpPr>
            <p:nvPr/>
          </p:nvSpPr>
          <p:spPr bwMode="auto">
            <a:xfrm>
              <a:off x="4018" y="2081"/>
              <a:ext cx="310" cy="250"/>
            </a:xfrm>
            <a:prstGeom prst="rect">
              <a:avLst/>
            </a:prstGeom>
            <a:noFill/>
            <a:ln w="9525">
              <a:noFill/>
              <a:miter lim="800000"/>
              <a:headEnd/>
              <a:tailEnd/>
            </a:ln>
            <a:effectLst/>
          </p:spPr>
          <p:txBody>
            <a:bodyPr>
              <a:spAutoFit/>
            </a:bodyPr>
            <a:lstStyle/>
            <a:p>
              <a:r>
                <a:rPr lang="en-US" sz="2000">
                  <a:latin typeface="Times New Roman" pitchFamily="18" charset="0"/>
                </a:rPr>
                <a:t>f</a:t>
              </a:r>
            </a:p>
          </p:txBody>
        </p:sp>
        <p:sp>
          <p:nvSpPr>
            <p:cNvPr id="305170" name="Line 18"/>
            <p:cNvSpPr>
              <a:spLocks noChangeAspect="1" noChangeShapeType="1"/>
            </p:cNvSpPr>
            <p:nvPr/>
          </p:nvSpPr>
          <p:spPr bwMode="auto">
            <a:xfrm>
              <a:off x="3933" y="1978"/>
              <a:ext cx="0" cy="614"/>
            </a:xfrm>
            <a:prstGeom prst="line">
              <a:avLst/>
            </a:prstGeom>
            <a:noFill/>
            <a:ln w="9525">
              <a:solidFill>
                <a:schemeClr val="tx1"/>
              </a:solidFill>
              <a:round/>
              <a:headEnd/>
              <a:tailEnd type="triangle" w="lg" len="lg"/>
            </a:ln>
            <a:effectLst/>
          </p:spPr>
          <p:txBody>
            <a:bodyPr/>
            <a:lstStyle/>
            <a:p>
              <a:endParaRPr lang="en-US"/>
            </a:p>
          </p:txBody>
        </p:sp>
      </p:grpSp>
      <p:sp>
        <p:nvSpPr>
          <p:cNvPr id="305172" name="Rectangle 20"/>
          <p:cNvSpPr>
            <a:spLocks noChangeArrowheads="1"/>
          </p:cNvSpPr>
          <p:nvPr/>
        </p:nvSpPr>
        <p:spPr bwMode="auto">
          <a:xfrm>
            <a:off x="6204857" y="4523468"/>
            <a:ext cx="2544763" cy="396875"/>
          </a:xfrm>
          <a:prstGeom prst="rect">
            <a:avLst/>
          </a:prstGeom>
          <a:noFill/>
          <a:ln w="9525">
            <a:noFill/>
            <a:miter lim="800000"/>
            <a:headEnd/>
            <a:tailEnd type="none" w="lg" len="lg"/>
          </a:ln>
          <a:effectLst/>
        </p:spPr>
        <p:txBody>
          <a:bodyPr wrap="none">
            <a:spAutoFit/>
          </a:bodyPr>
          <a:lstStyle/>
          <a:p>
            <a:r>
              <a:rPr lang="en-US" sz="2000" dirty="0"/>
              <a:t>(following </a:t>
            </a:r>
            <a:r>
              <a:rPr lang="en-US" sz="2000" dirty="0" err="1"/>
              <a:t>Beven</a:t>
            </a:r>
            <a:r>
              <a:rPr lang="en-US" sz="2000" dirty="0"/>
              <a:t>, 2001)</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Custom 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5959FE"/>
      </a:hlink>
      <a:folHlink>
        <a:srgbClr val="5959FE"/>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8">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7915</TotalTime>
  <Words>997</Words>
  <Application>Microsoft Office PowerPoint</Application>
  <PresentationFormat>On-screen Show (4:3)</PresentationFormat>
  <Paragraphs>147</Paragraphs>
  <Slides>26</Slides>
  <Notes>5</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3" baseType="lpstr">
      <vt:lpstr>Arial</vt:lpstr>
      <vt:lpstr>Garamond</vt:lpstr>
      <vt:lpstr>Symbol</vt:lpstr>
      <vt:lpstr>Times New Roman</vt:lpstr>
      <vt:lpstr>Blank Presentation</vt:lpstr>
      <vt:lpstr>1_Blank Presentation</vt:lpstr>
      <vt:lpstr>Bitmap Image</vt:lpstr>
      <vt:lpstr>Physical factors in the generation of runoff</vt:lpstr>
      <vt:lpstr>Resources</vt:lpstr>
      <vt:lpstr>Physical Processes involved in Runoff Generation</vt:lpstr>
      <vt:lpstr>PowerPoint Presentation</vt:lpstr>
      <vt:lpstr>PowerPoint Presentation</vt:lpstr>
      <vt:lpstr>PowerPoint Presentation</vt:lpstr>
      <vt:lpstr>PowerPoint Presentation</vt:lpstr>
      <vt:lpstr>PowerPoint Presentation</vt:lpstr>
      <vt:lpstr>Runoff Generation Mechanisms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subsurface stormflow</vt:lpstr>
      <vt:lpstr>PowerPoint Presentation</vt:lpstr>
      <vt:lpstr>PowerPoint Presentation</vt:lpstr>
      <vt:lpstr>PowerPoint Presentation</vt:lpstr>
      <vt:lpstr>Summary points </vt:lpstr>
    </vt:vector>
  </TitlesOfParts>
  <Company>UTAH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Distributed Hydrologic Modeling and Scale Issues with Examples from Reynolds Creek Experimental Watershed</dc:title>
  <dc:creator>David Tarboton</dc:creator>
  <cp:lastModifiedBy>David Tarboton</cp:lastModifiedBy>
  <cp:revision>234</cp:revision>
  <cp:lastPrinted>1999-08-09T23:19:22Z</cp:lastPrinted>
  <dcterms:created xsi:type="dcterms:W3CDTF">1997-12-21T21:07:58Z</dcterms:created>
  <dcterms:modified xsi:type="dcterms:W3CDTF">2016-10-03T02:33:15Z</dcterms:modified>
</cp:coreProperties>
</file>